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4"/>
  </p:notesMasterIdLst>
  <p:handoutMasterIdLst>
    <p:handoutMasterId r:id="rId35"/>
  </p:handoutMasterIdLst>
  <p:sldIdLst>
    <p:sldId id="256" r:id="rId2"/>
    <p:sldId id="292" r:id="rId3"/>
    <p:sldId id="293" r:id="rId4"/>
    <p:sldId id="294" r:id="rId5"/>
    <p:sldId id="295" r:id="rId6"/>
    <p:sldId id="296" r:id="rId7"/>
    <p:sldId id="297" r:id="rId8"/>
    <p:sldId id="298" r:id="rId9"/>
    <p:sldId id="299" r:id="rId10"/>
    <p:sldId id="300" r:id="rId11"/>
    <p:sldId id="270" r:id="rId12"/>
    <p:sldId id="271" r:id="rId13"/>
    <p:sldId id="272" r:id="rId14"/>
    <p:sldId id="273" r:id="rId15"/>
    <p:sldId id="274" r:id="rId16"/>
    <p:sldId id="277" r:id="rId17"/>
    <p:sldId id="275" r:id="rId18"/>
    <p:sldId id="276" r:id="rId19"/>
    <p:sldId id="278" r:id="rId20"/>
    <p:sldId id="279" r:id="rId21"/>
    <p:sldId id="280" r:id="rId22"/>
    <p:sldId id="281" r:id="rId23"/>
    <p:sldId id="282" r:id="rId24"/>
    <p:sldId id="283" r:id="rId25"/>
    <p:sldId id="284" r:id="rId26"/>
    <p:sldId id="285" r:id="rId27"/>
    <p:sldId id="286" r:id="rId28"/>
    <p:sldId id="287" r:id="rId29"/>
    <p:sldId id="288" r:id="rId30"/>
    <p:sldId id="289" r:id="rId31"/>
    <p:sldId id="291" r:id="rId32"/>
    <p:sldId id="301" r:id="rId33"/>
  </p:sldIdLst>
  <p:sldSz cx="12192000" cy="6858000"/>
  <p:notesSz cx="6858000" cy="9144000"/>
  <p:embeddedFontLst>
    <p:embeddedFont>
      <p:font typeface="맑은 고딕" panose="020B0503020000020004" pitchFamily="50" charset="-127"/>
      <p:regular r:id="rId36"/>
      <p:bold r:id="rId37"/>
    </p:embeddedFont>
    <p:embeddedFont>
      <p:font typeface="모리스9" panose="020B0600000101010101" charset="-127"/>
      <p:regular r:id="rId38"/>
    </p:embeddedFont>
    <p:embeddedFont>
      <p:font typeface="도담9" panose="02020603020101020101" pitchFamily="18" charset="-127"/>
      <p:regular r:id="rId39"/>
    </p:embeddedFont>
    <p:embeddedFont>
      <p:font typeface="Press Start K" panose="020B0604020202020204" charset="0"/>
      <p:regular r:id="rId40"/>
    </p:embeddedFont>
    <p:embeddedFont>
      <p:font typeface="나눔고딕코딩" panose="020D0009000000000000" pitchFamily="49" charset="-127"/>
      <p:regular r:id="rId4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051" autoAdjust="0"/>
    <p:restoredTop sz="94660" autoAdjust="0"/>
  </p:normalViewPr>
  <p:slideViewPr>
    <p:cSldViewPr snapToGrid="0">
      <p:cViewPr varScale="1">
        <p:scale>
          <a:sx n="89" d="100"/>
          <a:sy n="89" d="100"/>
        </p:scale>
        <p:origin x="691" y="7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67" d="100"/>
          <a:sy n="67" d="100"/>
        </p:scale>
        <p:origin x="312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Relationship Id="rId43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FBA09E-19E6-42A3-947C-D95A259DE54B}" type="datetimeFigureOut">
              <a:rPr lang="ko-KR" altLang="en-US" smtClean="0"/>
              <a:t>2017-11-13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955810-34B0-41C8-9B51-987544D3BF6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590057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A7FA85-C0F5-43D6-AAC5-5C96985A2DCE}" type="datetimeFigureOut">
              <a:rPr lang="ko-KR" altLang="en-US" smtClean="0"/>
              <a:t>2017-11-12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55731A-D8B0-44A4-A2CC-2C0EE8FAD0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536957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안녕하세요 </a:t>
            </a:r>
            <a:r>
              <a:rPr lang="en-US" altLang="ko-KR" dirty="0" err="1" smtClean="0"/>
              <a:t>snl</a:t>
            </a:r>
            <a:r>
              <a:rPr lang="ko-KR" altLang="en-US" dirty="0" smtClean="0"/>
              <a:t>의 발표를</a:t>
            </a:r>
            <a:r>
              <a:rPr lang="ko-KR" altLang="en-US" baseline="0" dirty="0" smtClean="0"/>
              <a:t> 맡은 </a:t>
            </a:r>
            <a:r>
              <a:rPr lang="en-US" altLang="ko-KR" baseline="0" dirty="0" smtClean="0"/>
              <a:t>2612 </a:t>
            </a:r>
            <a:r>
              <a:rPr lang="ko-KR" altLang="en-US" baseline="0" dirty="0" smtClean="0"/>
              <a:t>이세화</a:t>
            </a:r>
            <a:r>
              <a:rPr lang="en-US" altLang="ko-KR" baseline="0" dirty="0" smtClean="0"/>
              <a:t>, 2619 </a:t>
            </a:r>
            <a:r>
              <a:rPr lang="ko-KR" altLang="en-US" baseline="0" dirty="0" smtClean="0"/>
              <a:t>한유리입니다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55731A-D8B0-44A4-A2CC-2C0EE8FAD030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24210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여러분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!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혹시 어릴 적 문방구에 하나씩 있던 오락기를 기억하시나요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게임에 관심이 많은 친구였다면 한번쯤은 해보았을 법한 물건이었는데요</a:t>
            </a:r>
          </a:p>
          <a:p>
            <a:pPr latinLnBrk="1"/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저희는 오락기를 했었던 그 때처럼 추억을 회상할 수 있을만한 것을 만들어보자는 생각을 하게 되었습니다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55731A-D8B0-44A4-A2CC-2C0EE8FAD030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10214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그러던 중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어릴 적 누구나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즐겨했던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버블보블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이라는 게임에 관심을 가지게 되었고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버블보블처럼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우리도 한번 아케이드 게임을 만들어 보자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!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라는 생각을 가지게 되었습니다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55731A-D8B0-44A4-A2CC-2C0EE8FAD030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45928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그래서 저희는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버블보블에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영감을 받아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“SNL”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이라는 게임을 제작하게 되었습니다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55731A-D8B0-44A4-A2CC-2C0EE8FAD030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41564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DE1B6E-A174-4117-8211-E3CC1046AD3A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58135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안녕하세요 </a:t>
            </a:r>
            <a:r>
              <a:rPr lang="en-US" altLang="ko-KR" dirty="0" err="1" smtClean="0"/>
              <a:t>snl</a:t>
            </a:r>
            <a:r>
              <a:rPr lang="ko-KR" altLang="en-US" dirty="0" smtClean="0"/>
              <a:t>의 발표를</a:t>
            </a:r>
            <a:r>
              <a:rPr lang="ko-KR" altLang="en-US" baseline="0" dirty="0" smtClean="0"/>
              <a:t> 맡은 </a:t>
            </a:r>
            <a:r>
              <a:rPr lang="en-US" altLang="ko-KR" baseline="0" dirty="0" smtClean="0"/>
              <a:t>2612 </a:t>
            </a:r>
            <a:r>
              <a:rPr lang="ko-KR" altLang="en-US" baseline="0" dirty="0" smtClean="0"/>
              <a:t>이세화</a:t>
            </a:r>
            <a:r>
              <a:rPr lang="en-US" altLang="ko-KR" baseline="0" dirty="0" smtClean="0"/>
              <a:t>, 2619 </a:t>
            </a:r>
            <a:r>
              <a:rPr lang="ko-KR" altLang="en-US" baseline="0" dirty="0" smtClean="0"/>
              <a:t>한유리입니다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55731A-D8B0-44A4-A2CC-2C0EE8FAD030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41451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63543-F98B-494D-BA48-42BFF9E0DEE5}" type="datetime1">
              <a:rPr lang="ko-KR" altLang="en-US" smtClean="0"/>
              <a:t>2017-11-13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68991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8735F-756D-4231-9208-FF8DF63C97DE}" type="datetime1">
              <a:rPr lang="ko-KR" altLang="en-US" smtClean="0"/>
              <a:t>2017-11-13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99E2F73-6C1B-46EB-8F9D-ED00D121F3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31919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7A9F0-3A6A-49ED-ACDB-326F76840EBD}" type="datetime1">
              <a:rPr lang="ko-KR" altLang="en-US" smtClean="0"/>
              <a:t>2017-11-13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99E2F73-6C1B-46EB-8F9D-ED00D121F3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37471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46D7A-82AC-4233-AA15-238DB146D544}" type="datetime1">
              <a:rPr lang="ko-KR" altLang="en-US" smtClean="0"/>
              <a:t>2017-11-13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400">
                <a:solidFill>
                  <a:schemeClr val="bg1"/>
                </a:solidFill>
                <a:latin typeface="도담9" panose="02020603020101020101" pitchFamily="18" charset="-127"/>
                <a:ea typeface="도담9" panose="02020603020101020101" pitchFamily="18" charset="-127"/>
              </a:defRPr>
            </a:lvl1pPr>
          </a:lstStyle>
          <a:p>
            <a:fld id="{899E2F73-6C1B-46EB-8F9D-ED00D121F374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11266098" y="6356350"/>
            <a:ext cx="5277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mtClean="0">
                <a:solidFill>
                  <a:schemeClr val="bg1"/>
                </a:solidFill>
                <a:latin typeface="도담9" panose="02020603020101020101" pitchFamily="18" charset="-127"/>
                <a:ea typeface="도담9" panose="02020603020101020101" pitchFamily="18" charset="-127"/>
              </a:rPr>
              <a:t>/ 31</a:t>
            </a:r>
            <a:endParaRPr lang="ko-KR" altLang="en-US" sz="1400">
              <a:solidFill>
                <a:schemeClr val="bg1"/>
              </a:solidFill>
              <a:latin typeface="도담9" panose="02020603020101020101" pitchFamily="18" charset="-127"/>
              <a:ea typeface="도담9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11603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8EE74-661C-43E8-B8FA-7830A816F921}" type="datetime1">
              <a:rPr lang="ko-KR" altLang="en-US" smtClean="0"/>
              <a:t>2017-11-13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99E2F73-6C1B-46EB-8F9D-ED00D121F3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4712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8CCF1-B39D-4F57-9462-67F1CA1D2806}" type="datetime1">
              <a:rPr lang="ko-KR" altLang="en-US" smtClean="0"/>
              <a:t>2017-11-13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99E2F73-6C1B-46EB-8F9D-ED00D121F3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37956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818B9D-7850-412E-ABA4-A6D621F0A7BF}" type="datetime1">
              <a:rPr lang="ko-KR" altLang="en-US" smtClean="0"/>
              <a:t>2017-11-13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99E2F73-6C1B-46EB-8F9D-ED00D121F3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80298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F8248-8B18-491C-8641-7AE6D16975FC}" type="datetime1">
              <a:rPr lang="ko-KR" altLang="en-US" smtClean="0"/>
              <a:t>2017-11-13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99E2F73-6C1B-46EB-8F9D-ED00D121F3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04925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94CF8-6BFA-4802-A7C9-0C800D85D726}" type="datetime1">
              <a:rPr lang="ko-KR" altLang="en-US" smtClean="0"/>
              <a:t>2017-11-13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99E2F73-6C1B-46EB-8F9D-ED00D121F3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01585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D74F58-090F-4E59-83CE-4D24837E96DB}" type="datetime1">
              <a:rPr lang="ko-KR" altLang="en-US" smtClean="0"/>
              <a:t>2017-11-13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99E2F73-6C1B-46EB-8F9D-ED00D121F3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38511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E6271-4D01-41DA-B70D-9495128D6AB7}" type="datetime1">
              <a:rPr lang="ko-KR" altLang="en-US" smtClean="0"/>
              <a:t>2017-11-13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99E2F73-6C1B-46EB-8F9D-ED00D121F3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74082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21000" b="-2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28EA4F-3FEB-499D-A188-E437E81DD7AF}" type="datetime1">
              <a:rPr lang="ko-KR" altLang="en-US" smtClean="0"/>
              <a:t>2017-11-13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2852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5.png"/><Relationship Id="rId7" Type="http://schemas.openxmlformats.org/officeDocument/2006/relationships/image" Target="../media/image3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jpeg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1.png"/><Relationship Id="rId7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9852074" y="5501177"/>
            <a:ext cx="2032781" cy="969962"/>
          </a:xfrm>
        </p:spPr>
        <p:txBody>
          <a:bodyPr>
            <a:normAutofit/>
          </a:bodyPr>
          <a:lstStyle/>
          <a:p>
            <a:r>
              <a:rPr lang="en-US" altLang="ko-KR" sz="2000" spc="300" dirty="0" smtClean="0">
                <a:solidFill>
                  <a:schemeClr val="bg1"/>
                </a:solidFill>
                <a:latin typeface="모리스9" panose="02020601000101010101" pitchFamily="18" charset="-127"/>
                <a:ea typeface="모리스9" panose="02020601000101010101" pitchFamily="18" charset="-127"/>
              </a:rPr>
              <a:t>2612 </a:t>
            </a:r>
            <a:r>
              <a:rPr lang="ko-KR" altLang="en-US" sz="2000" spc="300" dirty="0" err="1" smtClean="0">
                <a:solidFill>
                  <a:schemeClr val="bg1"/>
                </a:solidFill>
                <a:latin typeface="모리스9" panose="02020601000101010101" pitchFamily="18" charset="-127"/>
                <a:ea typeface="모리스9" panose="02020601000101010101" pitchFamily="18" charset="-127"/>
              </a:rPr>
              <a:t>이세화</a:t>
            </a:r>
            <a:endParaRPr lang="en-US" altLang="ko-KR" sz="2000" spc="300" dirty="0" smtClean="0">
              <a:solidFill>
                <a:schemeClr val="bg1"/>
              </a:solidFill>
              <a:latin typeface="모리스9" panose="02020601000101010101" pitchFamily="18" charset="-127"/>
              <a:ea typeface="모리스9" panose="02020601000101010101" pitchFamily="18" charset="-127"/>
            </a:endParaRPr>
          </a:p>
          <a:p>
            <a:r>
              <a:rPr lang="en-US" altLang="ko-KR" sz="2000" spc="300" dirty="0" smtClean="0">
                <a:solidFill>
                  <a:schemeClr val="bg1"/>
                </a:solidFill>
                <a:latin typeface="모리스9" panose="02020601000101010101" pitchFamily="18" charset="-127"/>
                <a:ea typeface="모리스9" panose="02020601000101010101" pitchFamily="18" charset="-127"/>
              </a:rPr>
              <a:t>2619 </a:t>
            </a:r>
            <a:r>
              <a:rPr lang="ko-KR" altLang="en-US" sz="2000" spc="300" dirty="0" smtClean="0">
                <a:solidFill>
                  <a:schemeClr val="bg1"/>
                </a:solidFill>
                <a:latin typeface="모리스9" panose="02020601000101010101" pitchFamily="18" charset="-127"/>
                <a:ea typeface="모리스9" panose="02020601000101010101" pitchFamily="18" charset="-127"/>
              </a:rPr>
              <a:t>한유리</a:t>
            </a:r>
            <a:endParaRPr lang="en-US" altLang="ko-KR" sz="2000" spc="300" dirty="0" smtClean="0">
              <a:solidFill>
                <a:schemeClr val="bg1"/>
              </a:solidFill>
              <a:latin typeface="모리스9" panose="02020601000101010101" pitchFamily="18" charset="-127"/>
              <a:ea typeface="모리스9" panose="02020601000101010101" pitchFamily="18" charset="-127"/>
            </a:endParaRPr>
          </a:p>
          <a:p>
            <a:endParaRPr lang="ko-KR" altLang="en-US" sz="2000" spc="300" dirty="0">
              <a:solidFill>
                <a:schemeClr val="bg1"/>
              </a:solidFill>
              <a:latin typeface="모리스9" panose="02020601000101010101" pitchFamily="18" charset="-127"/>
              <a:ea typeface="모리스9" panose="0202060100010101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725595" y="1786597"/>
            <a:ext cx="4808806" cy="12098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0" spc="600" dirty="0" smtClean="0">
                <a:solidFill>
                  <a:schemeClr val="tx1"/>
                </a:solidFill>
                <a:latin typeface="Press Start K" panose="02000009000000000000" pitchFamily="49" charset="0"/>
                <a:ea typeface="도담9" panose="02020603020101020101" pitchFamily="18" charset="-127"/>
              </a:rPr>
              <a:t>SNL</a:t>
            </a:r>
            <a:endParaRPr lang="ko-KR" altLang="en-US" sz="6000" spc="600" dirty="0">
              <a:solidFill>
                <a:schemeClr val="tx1"/>
              </a:solidFill>
              <a:latin typeface="Press Start K" panose="02000009000000000000" pitchFamily="49" charset="0"/>
              <a:ea typeface="도담9" panose="02020603020101020101" pitchFamily="18" charset="-127"/>
            </a:endParaRPr>
          </a:p>
        </p:txBody>
      </p:sp>
      <p:sp>
        <p:nvSpPr>
          <p:cNvPr id="7" name="부제목 2"/>
          <p:cNvSpPr txBox="1">
            <a:spLocks/>
          </p:cNvSpPr>
          <p:nvPr/>
        </p:nvSpPr>
        <p:spPr>
          <a:xfrm>
            <a:off x="3660531" y="3211196"/>
            <a:ext cx="5143500" cy="9699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4400" spc="600" dirty="0" smtClean="0">
                <a:solidFill>
                  <a:schemeClr val="bg1"/>
                </a:solidFill>
                <a:latin typeface="모리스9" panose="02020601000101010101" pitchFamily="18" charset="-127"/>
                <a:ea typeface="모리스9" panose="02020601000101010101" pitchFamily="18" charset="-127"/>
              </a:rPr>
              <a:t>Secret No </a:t>
            </a:r>
            <a:r>
              <a:rPr lang="en-US" altLang="ko-KR" sz="4400" spc="600" dirty="0">
                <a:solidFill>
                  <a:schemeClr val="bg1"/>
                </a:solidFill>
                <a:latin typeface="모리스9" panose="02020601000101010101" pitchFamily="18" charset="-127"/>
                <a:ea typeface="모리스9" panose="02020601000101010101" pitchFamily="18" charset="-127"/>
              </a:rPr>
              <a:t>L</a:t>
            </a:r>
            <a:r>
              <a:rPr lang="en-US" altLang="ko-KR" sz="4400" spc="600" dirty="0" smtClean="0">
                <a:solidFill>
                  <a:schemeClr val="bg1"/>
                </a:solidFill>
                <a:latin typeface="모리스9" panose="02020601000101010101" pitchFamily="18" charset="-127"/>
                <a:ea typeface="모리스9" panose="02020601000101010101" pitchFamily="18" charset="-127"/>
              </a:rPr>
              <a:t>ight</a:t>
            </a:r>
            <a:endParaRPr lang="ko-KR" altLang="en-US" sz="4400" spc="600" dirty="0">
              <a:solidFill>
                <a:schemeClr val="bg1"/>
              </a:solidFill>
              <a:latin typeface="모리스9" panose="02020601000101010101" pitchFamily="18" charset="-127"/>
              <a:ea typeface="모리스9" panose="02020601000101010101" pitchFamily="18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99E2F73-6C1B-46EB-8F9D-ED00D121F374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65351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C:\Users\Student\Downloads\22901537_1178620182271979_1885701245_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0058" y="-1628"/>
            <a:ext cx="8229726" cy="6859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373517" y="236456"/>
            <a:ext cx="1052420" cy="4341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 smtClean="0">
                <a:solidFill>
                  <a:schemeClr val="bg1"/>
                </a:solidFill>
                <a:latin typeface="도담9" panose="02020603020101020101" charset="-127"/>
                <a:ea typeface="도담9" panose="02020603020101020101" charset="-127"/>
              </a:rPr>
              <a:t>S N L</a:t>
            </a:r>
            <a:endParaRPr lang="ko-KR" altLang="en-US" sz="2800" dirty="0">
              <a:solidFill>
                <a:schemeClr val="bg1"/>
              </a:solidFill>
              <a:latin typeface="도담9" panose="02020603020101020101" charset="-127"/>
              <a:ea typeface="도담9" panose="02020603020101020101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73517" y="670638"/>
            <a:ext cx="1052420" cy="4341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ko-KR" altLang="en-US" dirty="0" smtClean="0">
                <a:solidFill>
                  <a:sysClr val="windowText" lastClr="000000"/>
                </a:solidFill>
                <a:latin typeface="도담9" panose="02020603020101020101" charset="-127"/>
                <a:ea typeface="도담9" panose="02020603020101020101" charset="-127"/>
              </a:rPr>
              <a:t>게임방</a:t>
            </a:r>
            <a:r>
              <a:rPr lang="ko-KR" altLang="en-US" dirty="0">
                <a:solidFill>
                  <a:sysClr val="windowText" lastClr="000000"/>
                </a:solidFill>
                <a:latin typeface="도담9" panose="02020603020101020101" charset="-127"/>
                <a:ea typeface="도담9" panose="02020603020101020101" charset="-127"/>
              </a:rPr>
              <a:t>법</a:t>
            </a:r>
          </a:p>
        </p:txBody>
      </p:sp>
      <p:sp>
        <p:nvSpPr>
          <p:cNvPr id="4" name="AutoShape 4" descr="Keyboard direction key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AutoShape 6" descr="Keyboard direction key에 대한 이미지 검색결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" name="AutoShape 8" descr="Keyboard direction key에 대한 이미지 검색결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4478215" y="5830944"/>
            <a:ext cx="738554" cy="664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4735006" y="850208"/>
            <a:ext cx="2806093" cy="922183"/>
          </a:xfrm>
          <a:prstGeom prst="roundRect">
            <a:avLst/>
          </a:prstGeom>
          <a:solidFill>
            <a:schemeClr val="bg1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 spc="600" dirty="0" smtClean="0">
                <a:solidFill>
                  <a:schemeClr val="tx1"/>
                </a:solidFill>
                <a:latin typeface="Press Start K" panose="02000009000000000000" pitchFamily="49" charset="0"/>
              </a:rPr>
              <a:t>MOVE</a:t>
            </a:r>
            <a:endParaRPr lang="ko-KR" altLang="en-US" sz="4000" b="1" spc="600" dirty="0">
              <a:solidFill>
                <a:schemeClr val="tx1"/>
              </a:solidFill>
              <a:latin typeface="도담9" panose="02020603020101020101" pitchFamily="18" charset="-127"/>
              <a:ea typeface="도담9" panose="02020603020101020101" pitchFamily="18" charset="-127"/>
            </a:endParaRPr>
          </a:p>
        </p:txBody>
      </p:sp>
      <p:pic>
        <p:nvPicPr>
          <p:cNvPr id="13" name="Picture 2" descr="Keyboard direction key에 대한 이미지 검색결과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6" t="50000" r="66300" b="5297"/>
          <a:stretch/>
        </p:blipFill>
        <p:spPr bwMode="auto">
          <a:xfrm>
            <a:off x="4909070" y="1879360"/>
            <a:ext cx="1041576" cy="1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Keyboard direction key에 대한 이미지 검색결과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497" t="46476" r="2304" b="4410"/>
          <a:stretch/>
        </p:blipFill>
        <p:spPr bwMode="auto">
          <a:xfrm>
            <a:off x="6211813" y="1822508"/>
            <a:ext cx="1066907" cy="1126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6" name="Picture 2" descr="C:\Users\Student\Downloads\캐릭터파일모음\초록이\공룡오른쪽걷기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8720" y="3215663"/>
            <a:ext cx="1270000" cy="10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7" name="Picture 3" descr="C:\Users\Student\Downloads\캐릭터파일모음\초록이\공룡왼쪽걷기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2502" y="3215663"/>
            <a:ext cx="1270000" cy="10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E2F73-6C1B-46EB-8F9D-ED00D121F374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5947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4.44444E-6 L -0.08073 0.00023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112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03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35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4.44444E-6 L 0.07409 -0.00301 " pathEditMode="relative" rAng="0" ptsTypes="AA">
                                      <p:cBhvr>
                                        <p:cTn id="13" dur="500" fill="hold"/>
                                        <p:tgtEl>
                                          <p:spTgt spid="112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98" y="-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73517" y="236456"/>
            <a:ext cx="1052420" cy="4341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smtClean="0">
                <a:solidFill>
                  <a:schemeClr val="bg1"/>
                </a:solidFill>
                <a:latin typeface="도담9" panose="02020603020101020101" charset="-127"/>
                <a:ea typeface="도담9" panose="02020603020101020101" charset="-127"/>
              </a:rPr>
              <a:t>S N L</a:t>
            </a:r>
            <a:endParaRPr lang="ko-KR" altLang="en-US" sz="2800">
              <a:solidFill>
                <a:schemeClr val="bg1"/>
              </a:solidFill>
              <a:latin typeface="도담9" panose="02020603020101020101" charset="-127"/>
              <a:ea typeface="도담9" panose="02020603020101020101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73517" y="670638"/>
            <a:ext cx="1052420" cy="4341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ysClr val="windowText" lastClr="000000"/>
                </a:solidFill>
                <a:latin typeface="도담9" panose="02020603020101020101" charset="-127"/>
                <a:ea typeface="도담9" panose="02020603020101020101" charset="-127"/>
              </a:rPr>
              <a:t>맵</a:t>
            </a:r>
            <a:endParaRPr lang="ko-KR" altLang="en-US">
              <a:solidFill>
                <a:sysClr val="windowText" lastClr="000000"/>
              </a:solidFill>
              <a:latin typeface="도담9" panose="02020603020101020101" charset="-127"/>
              <a:ea typeface="도담9" panose="02020603020101020101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rcRect t="4261"/>
          <a:stretch/>
        </p:blipFill>
        <p:spPr>
          <a:xfrm>
            <a:off x="4225692" y="1734605"/>
            <a:ext cx="5898695" cy="4707162"/>
          </a:xfrm>
          <a:prstGeom prst="rect">
            <a:avLst/>
          </a:prstGeom>
        </p:spPr>
      </p:pic>
      <p:cxnSp>
        <p:nvCxnSpPr>
          <p:cNvPr id="12" name="꺾인 연결선 11"/>
          <p:cNvCxnSpPr/>
          <p:nvPr/>
        </p:nvCxnSpPr>
        <p:spPr>
          <a:xfrm rot="16200000" flipH="1">
            <a:off x="9753757" y="2351905"/>
            <a:ext cx="1874050" cy="639450"/>
          </a:xfrm>
          <a:prstGeom prst="bentConnector3">
            <a:avLst>
              <a:gd name="adj1" fmla="val -302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꺾인 연결선 23"/>
          <p:cNvCxnSpPr/>
          <p:nvPr/>
        </p:nvCxnSpPr>
        <p:spPr>
          <a:xfrm rot="5400000" flipH="1" flipV="1">
            <a:off x="9753757" y="5185017"/>
            <a:ext cx="1874050" cy="639450"/>
          </a:xfrm>
          <a:prstGeom prst="bentConnector3">
            <a:avLst>
              <a:gd name="adj1" fmla="val -302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10690782" y="3903520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>
                <a:solidFill>
                  <a:schemeClr val="bg1"/>
                </a:solidFill>
                <a:latin typeface="도담9" panose="02020603020101020101" pitchFamily="18" charset="-127"/>
                <a:ea typeface="도담9" panose="02020603020101020101" pitchFamily="18" charset="-127"/>
              </a:rPr>
              <a:t>720px</a:t>
            </a:r>
            <a:endParaRPr lang="ko-KR" altLang="en-US">
              <a:solidFill>
                <a:schemeClr val="bg1"/>
              </a:solidFill>
              <a:latin typeface="도담9" panose="02020603020101020101" pitchFamily="18" charset="-127"/>
              <a:ea typeface="도담9" panose="02020603020101020101" pitchFamily="18" charset="-127"/>
            </a:endParaRPr>
          </a:p>
        </p:txBody>
      </p:sp>
      <p:cxnSp>
        <p:nvCxnSpPr>
          <p:cNvPr id="26" name="꺾인 연결선 25"/>
          <p:cNvCxnSpPr/>
          <p:nvPr/>
        </p:nvCxnSpPr>
        <p:spPr>
          <a:xfrm rot="10800000" flipH="1">
            <a:off x="4225692" y="1118294"/>
            <a:ext cx="1874050" cy="639450"/>
          </a:xfrm>
          <a:prstGeom prst="bentConnector3">
            <a:avLst>
              <a:gd name="adj1" fmla="val -302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꺾인 연결선 26"/>
          <p:cNvCxnSpPr/>
          <p:nvPr/>
        </p:nvCxnSpPr>
        <p:spPr>
          <a:xfrm flipH="1" flipV="1">
            <a:off x="8250337" y="1076539"/>
            <a:ext cx="1874050" cy="639450"/>
          </a:xfrm>
          <a:prstGeom prst="bentConnector3">
            <a:avLst>
              <a:gd name="adj1" fmla="val -302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6755693" y="931091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>
                <a:solidFill>
                  <a:schemeClr val="bg1"/>
                </a:solidFill>
                <a:latin typeface="도담9" panose="02020603020101020101" pitchFamily="18" charset="-127"/>
                <a:ea typeface="도담9" panose="02020603020101020101" pitchFamily="18" charset="-127"/>
              </a:rPr>
              <a:t>900px</a:t>
            </a:r>
            <a:endParaRPr lang="ko-KR" altLang="en-US">
              <a:solidFill>
                <a:schemeClr val="bg1"/>
              </a:solidFill>
              <a:latin typeface="도담9" panose="02020603020101020101" pitchFamily="18" charset="-127"/>
              <a:ea typeface="도담9" panose="02020603020101020101" pitchFamily="18" charset="-127"/>
            </a:endParaRP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821" y="2364517"/>
            <a:ext cx="571429" cy="507936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1625515" y="1995185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>
                <a:solidFill>
                  <a:schemeClr val="bg1"/>
                </a:solidFill>
                <a:latin typeface="도담9" panose="02020603020101020101" pitchFamily="18" charset="-127"/>
                <a:ea typeface="도담9" panose="02020603020101020101" pitchFamily="18" charset="-127"/>
              </a:rPr>
              <a:t>45px</a:t>
            </a:r>
            <a:endParaRPr lang="ko-KR" altLang="en-US">
              <a:solidFill>
                <a:schemeClr val="bg1"/>
              </a:solidFill>
              <a:latin typeface="도담9" panose="02020603020101020101" pitchFamily="18" charset="-127"/>
              <a:ea typeface="도담9" panose="02020603020101020101" pitchFamily="18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329554" y="2433819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>
                <a:solidFill>
                  <a:schemeClr val="bg1"/>
                </a:solidFill>
                <a:latin typeface="도담9" panose="02020603020101020101" pitchFamily="18" charset="-127"/>
                <a:ea typeface="도담9" panose="02020603020101020101" pitchFamily="18" charset="-127"/>
              </a:rPr>
              <a:t>40px</a:t>
            </a:r>
            <a:endParaRPr lang="ko-KR" altLang="en-US">
              <a:solidFill>
                <a:schemeClr val="bg1"/>
              </a:solidFill>
              <a:latin typeface="도담9" panose="02020603020101020101" pitchFamily="18" charset="-127"/>
              <a:ea typeface="도담9" panose="02020603020101020101" pitchFamily="18" charset="-127"/>
            </a:endParaRPr>
          </a:p>
        </p:txBody>
      </p:sp>
      <p:sp>
        <p:nvSpPr>
          <p:cNvPr id="34" name="아래쪽 화살표 33"/>
          <p:cNvSpPr/>
          <p:nvPr/>
        </p:nvSpPr>
        <p:spPr>
          <a:xfrm>
            <a:off x="1793312" y="3465117"/>
            <a:ext cx="368443" cy="743838"/>
          </a:xfrm>
          <a:prstGeom prst="downArrow">
            <a:avLst>
              <a:gd name="adj1" fmla="val 35454"/>
              <a:gd name="adj2" fmla="val 50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/>
          <p:cNvSpPr txBox="1"/>
          <p:nvPr/>
        </p:nvSpPr>
        <p:spPr>
          <a:xfrm>
            <a:off x="1019578" y="5500306"/>
            <a:ext cx="1915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>
                <a:solidFill>
                  <a:schemeClr val="bg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int mapInfo[][]</a:t>
            </a:r>
            <a:endParaRPr lang="ko-KR" altLang="en-US">
              <a:solidFill>
                <a:schemeClr val="bg1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529332" y="4688486"/>
            <a:ext cx="8963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>
                <a:solidFill>
                  <a:schemeClr val="bg1"/>
                </a:solidFill>
                <a:latin typeface="도담9" panose="02020603020101020101" pitchFamily="18" charset="-127"/>
                <a:ea typeface="도담9" panose="02020603020101020101" pitchFamily="18" charset="-127"/>
              </a:rPr>
              <a:t>행 </a:t>
            </a:r>
            <a:r>
              <a:rPr lang="en-US" altLang="ko-KR" smtClean="0">
                <a:solidFill>
                  <a:schemeClr val="bg1"/>
                </a:solidFill>
                <a:latin typeface="도담9" panose="02020603020101020101" pitchFamily="18" charset="-127"/>
                <a:ea typeface="도담9" panose="02020603020101020101" pitchFamily="18" charset="-127"/>
              </a:rPr>
              <a:t>: 18</a:t>
            </a:r>
          </a:p>
          <a:p>
            <a:r>
              <a:rPr lang="ko-KR" altLang="en-US" smtClean="0">
                <a:solidFill>
                  <a:schemeClr val="bg1"/>
                </a:solidFill>
                <a:latin typeface="도담9" panose="02020603020101020101" pitchFamily="18" charset="-127"/>
                <a:ea typeface="도담9" panose="02020603020101020101" pitchFamily="18" charset="-127"/>
              </a:rPr>
              <a:t>열 </a:t>
            </a:r>
            <a:r>
              <a:rPr lang="en-US" altLang="ko-KR" smtClean="0">
                <a:solidFill>
                  <a:schemeClr val="bg1"/>
                </a:solidFill>
                <a:latin typeface="도담9" panose="02020603020101020101" pitchFamily="18" charset="-127"/>
                <a:ea typeface="도담9" panose="02020603020101020101" pitchFamily="18" charset="-127"/>
              </a:rPr>
              <a:t>: 20</a:t>
            </a:r>
            <a:endParaRPr lang="ko-KR" altLang="en-US">
              <a:solidFill>
                <a:schemeClr val="bg1"/>
              </a:solidFill>
              <a:latin typeface="도담9" panose="02020603020101020101" pitchFamily="18" charset="-127"/>
              <a:ea typeface="도담9" panose="02020603020101020101" pitchFamily="18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E2F73-6C1B-46EB-8F9D-ED00D121F374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50902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73517" y="236456"/>
            <a:ext cx="1052420" cy="4341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smtClean="0">
                <a:solidFill>
                  <a:schemeClr val="bg1"/>
                </a:solidFill>
                <a:latin typeface="도담9" panose="02020603020101020101" charset="-127"/>
                <a:ea typeface="도담9" panose="02020603020101020101" charset="-127"/>
              </a:rPr>
              <a:t>S N L</a:t>
            </a:r>
            <a:endParaRPr lang="ko-KR" altLang="en-US" sz="2800">
              <a:solidFill>
                <a:schemeClr val="bg1"/>
              </a:solidFill>
              <a:latin typeface="도담9" panose="02020603020101020101" charset="-127"/>
              <a:ea typeface="도담9" panose="02020603020101020101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73517" y="670638"/>
            <a:ext cx="1052420" cy="4341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ysClr val="windowText" lastClr="000000"/>
                </a:solidFill>
                <a:latin typeface="도담9" panose="02020603020101020101" charset="-127"/>
                <a:ea typeface="도담9" panose="02020603020101020101" charset="-127"/>
              </a:rPr>
              <a:t>맵</a:t>
            </a:r>
            <a:endParaRPr lang="ko-KR" altLang="en-US">
              <a:solidFill>
                <a:sysClr val="windowText" lastClr="000000"/>
              </a:solidFill>
              <a:latin typeface="도담9" panose="02020603020101020101" charset="-127"/>
              <a:ea typeface="도담9" panose="02020603020101020101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8630" y="1374585"/>
            <a:ext cx="2142733" cy="419330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968603" y="5702106"/>
            <a:ext cx="1742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>
                <a:solidFill>
                  <a:schemeClr val="bg1"/>
                </a:solidFill>
                <a:latin typeface="도담9" panose="02020603020101020101" pitchFamily="18" charset="-127"/>
                <a:ea typeface="도담9" panose="02020603020101020101" pitchFamily="18" charset="-127"/>
              </a:rPr>
              <a:t>&lt;</a:t>
            </a:r>
            <a:r>
              <a:rPr lang="ko-KR" altLang="en-US" smtClean="0">
                <a:solidFill>
                  <a:schemeClr val="bg1"/>
                </a:solidFill>
                <a:latin typeface="도담9" panose="02020603020101020101" pitchFamily="18" charset="-127"/>
                <a:ea typeface="도담9" panose="02020603020101020101" pitchFamily="18" charset="-127"/>
              </a:rPr>
              <a:t>실제 맵 파일</a:t>
            </a:r>
            <a:r>
              <a:rPr lang="en-US" altLang="ko-KR" smtClean="0">
                <a:solidFill>
                  <a:schemeClr val="bg1"/>
                </a:solidFill>
                <a:latin typeface="도담9" panose="02020603020101020101" pitchFamily="18" charset="-127"/>
                <a:ea typeface="도담9" panose="02020603020101020101" pitchFamily="18" charset="-127"/>
              </a:rPr>
              <a:t>&gt;</a:t>
            </a:r>
            <a:endParaRPr lang="ko-KR" altLang="en-US">
              <a:solidFill>
                <a:schemeClr val="bg1"/>
              </a:solidFill>
              <a:latin typeface="도담9" panose="02020603020101020101" pitchFamily="18" charset="-127"/>
              <a:ea typeface="도담9" panose="0202060302010102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890993" y="1874571"/>
            <a:ext cx="1184940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>
                <a:solidFill>
                  <a:schemeClr val="bg1"/>
                </a:solidFill>
                <a:latin typeface="도담9" panose="02020603020101020101" pitchFamily="18" charset="-127"/>
                <a:ea typeface="도담9" panose="02020603020101020101" pitchFamily="18" charset="-127"/>
              </a:rPr>
              <a:t>0 - </a:t>
            </a:r>
            <a:r>
              <a:rPr lang="ko-KR" altLang="en-US" smtClean="0">
                <a:solidFill>
                  <a:schemeClr val="bg1"/>
                </a:solidFill>
                <a:latin typeface="도담9" panose="02020603020101020101" pitchFamily="18" charset="-127"/>
                <a:ea typeface="도담9" panose="02020603020101020101" pitchFamily="18" charset="-127"/>
              </a:rPr>
              <a:t>공백</a:t>
            </a:r>
            <a:endParaRPr lang="en-US" altLang="ko-KR" smtClean="0">
              <a:solidFill>
                <a:schemeClr val="bg1"/>
              </a:solidFill>
              <a:latin typeface="도담9" panose="02020603020101020101" pitchFamily="18" charset="-127"/>
              <a:ea typeface="도담9" panose="02020603020101020101" pitchFamily="18" charset="-127"/>
            </a:endParaRPr>
          </a:p>
          <a:p>
            <a:endParaRPr lang="en-US" altLang="ko-KR" smtClean="0">
              <a:solidFill>
                <a:schemeClr val="bg1"/>
              </a:solidFill>
              <a:latin typeface="도담9" panose="02020603020101020101" pitchFamily="18" charset="-127"/>
              <a:ea typeface="도담9" panose="02020603020101020101" pitchFamily="18" charset="-127"/>
            </a:endParaRPr>
          </a:p>
          <a:p>
            <a:endParaRPr lang="en-US" altLang="ko-KR" smtClean="0">
              <a:solidFill>
                <a:schemeClr val="bg1"/>
              </a:solidFill>
              <a:latin typeface="도담9" panose="02020603020101020101" pitchFamily="18" charset="-127"/>
              <a:ea typeface="도담9" panose="02020603020101020101" pitchFamily="18" charset="-127"/>
            </a:endParaRPr>
          </a:p>
          <a:p>
            <a:endParaRPr lang="en-US" altLang="ko-KR" smtClean="0">
              <a:solidFill>
                <a:schemeClr val="bg1"/>
              </a:solidFill>
              <a:latin typeface="도담9" panose="02020603020101020101" pitchFamily="18" charset="-127"/>
              <a:ea typeface="도담9" panose="02020603020101020101" pitchFamily="18" charset="-127"/>
            </a:endParaRPr>
          </a:p>
          <a:p>
            <a:r>
              <a:rPr lang="en-US" altLang="ko-KR" smtClean="0">
                <a:solidFill>
                  <a:schemeClr val="bg1"/>
                </a:solidFill>
                <a:latin typeface="도담9" panose="02020603020101020101" pitchFamily="18" charset="-127"/>
                <a:ea typeface="도담9" panose="02020603020101020101" pitchFamily="18" charset="-127"/>
              </a:rPr>
              <a:t>1 - </a:t>
            </a:r>
            <a:r>
              <a:rPr lang="ko-KR" altLang="en-US" smtClean="0">
                <a:solidFill>
                  <a:schemeClr val="bg1"/>
                </a:solidFill>
                <a:latin typeface="도담9" panose="02020603020101020101" pitchFamily="18" charset="-127"/>
                <a:ea typeface="도담9" panose="02020603020101020101" pitchFamily="18" charset="-127"/>
              </a:rPr>
              <a:t>벽돌</a:t>
            </a:r>
            <a:endParaRPr lang="en-US" altLang="ko-KR" smtClean="0">
              <a:solidFill>
                <a:schemeClr val="bg1"/>
              </a:solidFill>
              <a:latin typeface="도담9" panose="02020603020101020101" pitchFamily="18" charset="-127"/>
              <a:ea typeface="도담9" panose="02020603020101020101" pitchFamily="18" charset="-127"/>
            </a:endParaRPr>
          </a:p>
          <a:p>
            <a:endParaRPr lang="en-US" altLang="ko-KR">
              <a:solidFill>
                <a:schemeClr val="bg1"/>
              </a:solidFill>
              <a:latin typeface="도담9" panose="02020603020101020101" pitchFamily="18" charset="-127"/>
              <a:ea typeface="도담9" panose="02020603020101020101" pitchFamily="18" charset="-127"/>
            </a:endParaRPr>
          </a:p>
          <a:p>
            <a:endParaRPr lang="en-US" altLang="ko-KR" smtClean="0">
              <a:solidFill>
                <a:schemeClr val="bg1"/>
              </a:solidFill>
              <a:latin typeface="도담9" panose="02020603020101020101" pitchFamily="18" charset="-127"/>
              <a:ea typeface="도담9" panose="02020603020101020101" pitchFamily="18" charset="-127"/>
            </a:endParaRPr>
          </a:p>
          <a:p>
            <a:endParaRPr lang="en-US" altLang="ko-KR" smtClean="0">
              <a:solidFill>
                <a:schemeClr val="bg1"/>
              </a:solidFill>
              <a:latin typeface="도담9" panose="02020603020101020101" pitchFamily="18" charset="-127"/>
              <a:ea typeface="도담9" panose="02020603020101020101" pitchFamily="18" charset="-127"/>
            </a:endParaRPr>
          </a:p>
          <a:p>
            <a:r>
              <a:rPr lang="en-US" altLang="ko-KR" smtClean="0">
                <a:solidFill>
                  <a:schemeClr val="bg1"/>
                </a:solidFill>
                <a:latin typeface="도담9" panose="02020603020101020101" pitchFamily="18" charset="-127"/>
                <a:ea typeface="도담9" panose="02020603020101020101" pitchFamily="18" charset="-127"/>
              </a:rPr>
              <a:t>2 - </a:t>
            </a:r>
            <a:r>
              <a:rPr lang="ko-KR" altLang="en-US" smtClean="0">
                <a:solidFill>
                  <a:schemeClr val="bg1"/>
                </a:solidFill>
                <a:latin typeface="도담9" panose="02020603020101020101" pitchFamily="18" charset="-127"/>
                <a:ea typeface="도담9" panose="02020603020101020101" pitchFamily="18" charset="-127"/>
              </a:rPr>
              <a:t>게이트</a:t>
            </a:r>
            <a:endParaRPr lang="en-US" altLang="ko-KR" smtClean="0">
              <a:solidFill>
                <a:schemeClr val="bg1"/>
              </a:solidFill>
              <a:latin typeface="도담9" panose="02020603020101020101" pitchFamily="18" charset="-127"/>
              <a:ea typeface="도담9" panose="02020603020101020101" pitchFamily="18" charset="-127"/>
            </a:endParaRPr>
          </a:p>
          <a:p>
            <a:endParaRPr lang="en-US" altLang="ko-KR" smtClean="0">
              <a:solidFill>
                <a:schemeClr val="bg1"/>
              </a:solidFill>
              <a:latin typeface="도담9" panose="02020603020101020101" pitchFamily="18" charset="-127"/>
              <a:ea typeface="도담9" panose="02020603020101020101" pitchFamily="18" charset="-127"/>
            </a:endParaRPr>
          </a:p>
          <a:p>
            <a:endParaRPr lang="en-US" altLang="ko-KR" smtClean="0">
              <a:solidFill>
                <a:schemeClr val="bg1"/>
              </a:solidFill>
              <a:latin typeface="도담9" panose="02020603020101020101" pitchFamily="18" charset="-127"/>
              <a:ea typeface="도담9" panose="02020603020101020101" pitchFamily="18" charset="-127"/>
            </a:endParaRPr>
          </a:p>
          <a:p>
            <a:endParaRPr lang="en-US" altLang="ko-KR" smtClean="0">
              <a:solidFill>
                <a:schemeClr val="bg1"/>
              </a:solidFill>
              <a:latin typeface="도담9" panose="02020603020101020101" pitchFamily="18" charset="-127"/>
              <a:ea typeface="도담9" panose="02020603020101020101" pitchFamily="18" charset="-127"/>
            </a:endParaRPr>
          </a:p>
          <a:p>
            <a:r>
              <a:rPr lang="en-US" altLang="ko-KR" smtClean="0">
                <a:solidFill>
                  <a:schemeClr val="bg1"/>
                </a:solidFill>
                <a:latin typeface="도담9" panose="02020603020101020101" pitchFamily="18" charset="-127"/>
                <a:ea typeface="도담9" panose="02020603020101020101" pitchFamily="18" charset="-127"/>
              </a:rPr>
              <a:t>3 - </a:t>
            </a:r>
            <a:r>
              <a:rPr lang="ko-KR" altLang="en-US" smtClean="0">
                <a:solidFill>
                  <a:schemeClr val="bg1"/>
                </a:solidFill>
                <a:latin typeface="도담9" panose="02020603020101020101" pitchFamily="18" charset="-127"/>
                <a:ea typeface="도담9" panose="02020603020101020101" pitchFamily="18" charset="-127"/>
              </a:rPr>
              <a:t>몬스터</a:t>
            </a:r>
            <a:endParaRPr lang="en-US" altLang="ko-KR" smtClean="0">
              <a:solidFill>
                <a:schemeClr val="bg1"/>
              </a:solidFill>
              <a:latin typeface="도담9" panose="02020603020101020101" pitchFamily="18" charset="-127"/>
              <a:ea typeface="도담9" panose="02020603020101020101" pitchFamily="18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0976" y="2855123"/>
            <a:ext cx="571429" cy="507936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9375" y="3645608"/>
            <a:ext cx="954633" cy="1073962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9072" y="5157574"/>
            <a:ext cx="533333" cy="507936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E2F73-6C1B-46EB-8F9D-ED00D121F374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60609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73517" y="236456"/>
            <a:ext cx="1052420" cy="4341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smtClean="0">
                <a:solidFill>
                  <a:schemeClr val="bg1"/>
                </a:solidFill>
                <a:latin typeface="도담9" panose="02020603020101020101" charset="-127"/>
                <a:ea typeface="도담9" panose="02020603020101020101" charset="-127"/>
              </a:rPr>
              <a:t>S N L</a:t>
            </a:r>
            <a:endParaRPr lang="ko-KR" altLang="en-US" sz="2800">
              <a:solidFill>
                <a:schemeClr val="bg1"/>
              </a:solidFill>
              <a:latin typeface="도담9" panose="02020603020101020101" charset="-127"/>
              <a:ea typeface="도담9" panose="02020603020101020101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73517" y="670638"/>
            <a:ext cx="1052420" cy="4341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ysClr val="windowText" lastClr="000000"/>
                </a:solidFill>
                <a:latin typeface="도담9" panose="02020603020101020101" charset="-127"/>
                <a:ea typeface="도담9" panose="02020603020101020101" charset="-127"/>
              </a:rPr>
              <a:t>이동</a:t>
            </a:r>
            <a:endParaRPr lang="ko-KR" altLang="en-US">
              <a:solidFill>
                <a:sysClr val="windowText" lastClr="000000"/>
              </a:solidFill>
              <a:latin typeface="도담9" panose="02020603020101020101" charset="-127"/>
              <a:ea typeface="도담9" panose="02020603020101020101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7713" y="5682694"/>
            <a:ext cx="711111" cy="685714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E2F73-6C1B-46EB-8F9D-ED00D121F374}" type="slidenum">
              <a:rPr lang="ko-KR" altLang="en-US" smtClean="0"/>
              <a:t>13</a:t>
            </a:fld>
            <a:endParaRPr lang="ko-KR" altLang="en-US"/>
          </a:p>
        </p:txBody>
      </p:sp>
      <p:pic>
        <p:nvPicPr>
          <p:cNvPr id="2050" name="Picture 2" descr="스프라이트 시트에 대한 이미지 검색결과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" t="-7876" r="-480" b="42052"/>
          <a:stretch/>
        </p:blipFill>
        <p:spPr bwMode="auto">
          <a:xfrm>
            <a:off x="3324225" y="973806"/>
            <a:ext cx="5543550" cy="3116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스프라이트 시트 png에 대한 이미지 검색결과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063" y="4392220"/>
            <a:ext cx="5721874" cy="953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5063704" y="5999076"/>
            <a:ext cx="2089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>
                <a:solidFill>
                  <a:schemeClr val="bg1"/>
                </a:solidFill>
                <a:latin typeface="도담9" panose="02020603020101020101" pitchFamily="18" charset="-127"/>
                <a:ea typeface="도담9" panose="02020603020101020101" pitchFamily="18" charset="-127"/>
              </a:rPr>
              <a:t>&lt;</a:t>
            </a:r>
            <a:r>
              <a:rPr lang="ko-KR" altLang="en-US" smtClean="0">
                <a:solidFill>
                  <a:schemeClr val="bg1"/>
                </a:solidFill>
                <a:latin typeface="도담9" panose="02020603020101020101" pitchFamily="18" charset="-127"/>
                <a:ea typeface="도담9" panose="02020603020101020101" pitchFamily="18" charset="-127"/>
              </a:rPr>
              <a:t>스프라이트 시트</a:t>
            </a:r>
            <a:r>
              <a:rPr lang="en-US" altLang="ko-KR" smtClean="0">
                <a:solidFill>
                  <a:schemeClr val="bg1"/>
                </a:solidFill>
                <a:latin typeface="도담9" panose="02020603020101020101" pitchFamily="18" charset="-127"/>
                <a:ea typeface="도담9" panose="02020603020101020101" pitchFamily="18" charset="-127"/>
              </a:rPr>
              <a:t>&gt;</a:t>
            </a:r>
            <a:endParaRPr lang="ko-KR" altLang="en-US">
              <a:solidFill>
                <a:schemeClr val="bg1"/>
              </a:solidFill>
              <a:latin typeface="도담9" panose="02020603020101020101" pitchFamily="18" charset="-127"/>
              <a:ea typeface="도담9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232271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3.7037E-6 L -0.5496 -3.7037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48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73517" y="236456"/>
            <a:ext cx="1052420" cy="4341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smtClean="0">
                <a:solidFill>
                  <a:schemeClr val="bg1"/>
                </a:solidFill>
                <a:latin typeface="도담9" panose="02020603020101020101" charset="-127"/>
                <a:ea typeface="도담9" panose="02020603020101020101" charset="-127"/>
              </a:rPr>
              <a:t>S N L</a:t>
            </a:r>
            <a:endParaRPr lang="ko-KR" altLang="en-US" sz="2800">
              <a:solidFill>
                <a:schemeClr val="bg1"/>
              </a:solidFill>
              <a:latin typeface="도담9" panose="02020603020101020101" charset="-127"/>
              <a:ea typeface="도담9" panose="02020603020101020101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73517" y="670638"/>
            <a:ext cx="1052420" cy="4341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ysClr val="windowText" lastClr="000000"/>
                </a:solidFill>
                <a:latin typeface="도담9" panose="02020603020101020101" charset="-127"/>
                <a:ea typeface="도담9" panose="02020603020101020101" charset="-127"/>
              </a:rPr>
              <a:t>이동</a:t>
            </a:r>
            <a:endParaRPr lang="ko-KR" altLang="en-US">
              <a:solidFill>
                <a:sysClr val="windowText" lastClr="000000"/>
              </a:solidFill>
              <a:latin typeface="도담9" panose="02020603020101020101" charset="-127"/>
              <a:ea typeface="도담9" panose="02020603020101020101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8472" y="1626835"/>
            <a:ext cx="736508" cy="71111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3198" y="1652232"/>
            <a:ext cx="711111" cy="68571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2527" y="1639534"/>
            <a:ext cx="711111" cy="711111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9265" y="3327927"/>
            <a:ext cx="634921" cy="787302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9282" y="3327927"/>
            <a:ext cx="634921" cy="812698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8497" y="3353323"/>
            <a:ext cx="660317" cy="787302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6503" y="4963293"/>
            <a:ext cx="397530" cy="874566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7977" y="4989795"/>
            <a:ext cx="397530" cy="848064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2303" y="4989795"/>
            <a:ext cx="397530" cy="874566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347932" y="1652232"/>
            <a:ext cx="736508" cy="711111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562658" y="1677629"/>
            <a:ext cx="711111" cy="685714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751987" y="1664931"/>
            <a:ext cx="711111" cy="711111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398725" y="3353324"/>
            <a:ext cx="634921" cy="787302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668742" y="3353324"/>
            <a:ext cx="634921" cy="812698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917957" y="3378720"/>
            <a:ext cx="660317" cy="787302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565963" y="4988690"/>
            <a:ext cx="397530" cy="874566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787437" y="5015192"/>
            <a:ext cx="397530" cy="848064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991763" y="5015192"/>
            <a:ext cx="397530" cy="874566"/>
          </a:xfrm>
          <a:prstGeom prst="rect">
            <a:avLst/>
          </a:prstGeom>
        </p:spPr>
      </p:pic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E2F73-6C1B-46EB-8F9D-ED00D121F374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97842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73517" y="236456"/>
            <a:ext cx="1052420" cy="4341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smtClean="0">
                <a:solidFill>
                  <a:schemeClr val="bg1"/>
                </a:solidFill>
                <a:latin typeface="도담9" panose="02020603020101020101" charset="-127"/>
                <a:ea typeface="도담9" panose="02020603020101020101" charset="-127"/>
              </a:rPr>
              <a:t>S N L</a:t>
            </a:r>
            <a:endParaRPr lang="ko-KR" altLang="en-US" sz="2800">
              <a:solidFill>
                <a:schemeClr val="bg1"/>
              </a:solidFill>
              <a:latin typeface="도담9" panose="02020603020101020101" charset="-127"/>
              <a:ea typeface="도담9" panose="02020603020101020101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73517" y="670638"/>
            <a:ext cx="1052420" cy="4341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ysClr val="windowText" lastClr="000000"/>
                </a:solidFill>
                <a:latin typeface="도담9" panose="02020603020101020101" charset="-127"/>
                <a:ea typeface="도담9" panose="02020603020101020101" charset="-127"/>
              </a:rPr>
              <a:t>이동</a:t>
            </a:r>
            <a:endParaRPr lang="ko-KR" altLang="en-US">
              <a:solidFill>
                <a:sysClr val="windowText" lastClr="000000"/>
              </a:solidFill>
              <a:latin typeface="도담9" panose="02020603020101020101" charset="-127"/>
              <a:ea typeface="도담9" panose="02020603020101020101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3827925" y="1279713"/>
            <a:ext cx="4536150" cy="5203972"/>
            <a:chOff x="3827925" y="1421115"/>
            <a:chExt cx="4536150" cy="5203972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27925" y="1421115"/>
              <a:ext cx="4536150" cy="5203972"/>
            </a:xfrm>
            <a:prstGeom prst="rect">
              <a:avLst/>
            </a:prstGeom>
          </p:spPr>
        </p:pic>
        <p:sp>
          <p:nvSpPr>
            <p:cNvPr id="2" name="직사각형 1"/>
            <p:cNvSpPr/>
            <p:nvPr/>
          </p:nvSpPr>
          <p:spPr>
            <a:xfrm>
              <a:off x="4295955" y="2216989"/>
              <a:ext cx="802256" cy="129396"/>
            </a:xfrm>
            <a:prstGeom prst="rect">
              <a:avLst/>
            </a:prstGeom>
            <a:solidFill>
              <a:srgbClr val="FFC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295955" y="2975155"/>
              <a:ext cx="802256" cy="129396"/>
            </a:xfrm>
            <a:prstGeom prst="rect">
              <a:avLst/>
            </a:prstGeom>
            <a:solidFill>
              <a:srgbClr val="FFC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E2F73-6C1B-46EB-8F9D-ED00D121F374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80581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0675" y="2561979"/>
            <a:ext cx="9010650" cy="2695575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373517" y="236456"/>
            <a:ext cx="1052420" cy="4341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smtClean="0">
                <a:solidFill>
                  <a:schemeClr val="bg1"/>
                </a:solidFill>
                <a:latin typeface="도담9" panose="02020603020101020101" charset="-127"/>
                <a:ea typeface="도담9" panose="02020603020101020101" charset="-127"/>
              </a:rPr>
              <a:t>S N L</a:t>
            </a:r>
            <a:endParaRPr lang="ko-KR" altLang="en-US" sz="2800">
              <a:solidFill>
                <a:schemeClr val="bg1"/>
              </a:solidFill>
              <a:latin typeface="도담9" panose="02020603020101020101" charset="-127"/>
              <a:ea typeface="도담9" panose="02020603020101020101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73517" y="670638"/>
            <a:ext cx="1052420" cy="4341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ysClr val="windowText" lastClr="000000"/>
                </a:solidFill>
                <a:latin typeface="도담9" panose="02020603020101020101" charset="-127"/>
                <a:ea typeface="도담9" panose="02020603020101020101" charset="-127"/>
              </a:rPr>
              <a:t>이동</a:t>
            </a:r>
            <a:endParaRPr lang="ko-KR" altLang="en-US">
              <a:solidFill>
                <a:sysClr val="windowText" lastClr="000000"/>
              </a:solidFill>
              <a:latin typeface="도담9" panose="02020603020101020101" charset="-127"/>
              <a:ea typeface="도담9" panose="02020603020101020101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E2F73-6C1B-46EB-8F9D-ED00D121F374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9261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73517" y="236456"/>
            <a:ext cx="1052420" cy="4341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smtClean="0">
                <a:solidFill>
                  <a:schemeClr val="bg1"/>
                </a:solidFill>
                <a:latin typeface="도담9" panose="02020603020101020101" charset="-127"/>
                <a:ea typeface="도담9" panose="02020603020101020101" charset="-127"/>
              </a:rPr>
              <a:t>S N L</a:t>
            </a:r>
            <a:endParaRPr lang="ko-KR" altLang="en-US" sz="2800">
              <a:solidFill>
                <a:schemeClr val="bg1"/>
              </a:solidFill>
              <a:latin typeface="도담9" panose="02020603020101020101" charset="-127"/>
              <a:ea typeface="도담9" panose="02020603020101020101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73517" y="670638"/>
            <a:ext cx="1052420" cy="4341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ysClr val="windowText" lastClr="000000"/>
                </a:solidFill>
                <a:latin typeface="도담9" panose="02020603020101020101" charset="-127"/>
                <a:ea typeface="도담9" panose="02020603020101020101" charset="-127"/>
              </a:rPr>
              <a:t>이동</a:t>
            </a:r>
            <a:endParaRPr lang="ko-KR" altLang="en-US">
              <a:solidFill>
                <a:sysClr val="windowText" lastClr="000000"/>
              </a:solidFill>
              <a:latin typeface="도담9" panose="02020603020101020101" charset="-127"/>
              <a:ea typeface="도담9" panose="02020603020101020101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1310" y="2675768"/>
            <a:ext cx="736508" cy="73650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3479" y="2675768"/>
            <a:ext cx="736508" cy="73650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5648" y="2675768"/>
            <a:ext cx="565802" cy="836403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7111" y="2732114"/>
            <a:ext cx="812698" cy="660317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5470" y="2920107"/>
            <a:ext cx="533333" cy="584127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03649" y="4471128"/>
            <a:ext cx="9829800" cy="238125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E2F73-6C1B-46EB-8F9D-ED00D121F374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47004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73517" y="236456"/>
            <a:ext cx="1052420" cy="4341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smtClean="0">
                <a:solidFill>
                  <a:schemeClr val="bg1"/>
                </a:solidFill>
                <a:latin typeface="도담9" panose="02020603020101020101" charset="-127"/>
                <a:ea typeface="도담9" panose="02020603020101020101" charset="-127"/>
              </a:rPr>
              <a:t>S N L</a:t>
            </a:r>
            <a:endParaRPr lang="ko-KR" altLang="en-US" sz="2800">
              <a:solidFill>
                <a:schemeClr val="bg1"/>
              </a:solidFill>
              <a:latin typeface="도담9" panose="02020603020101020101" charset="-127"/>
              <a:ea typeface="도담9" panose="02020603020101020101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73517" y="670638"/>
            <a:ext cx="1052420" cy="4341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ysClr val="windowText" lastClr="000000"/>
                </a:solidFill>
                <a:latin typeface="도담9" panose="02020603020101020101" charset="-127"/>
                <a:ea typeface="도담9" panose="02020603020101020101" charset="-127"/>
              </a:rPr>
              <a:t>이동</a:t>
            </a:r>
            <a:endParaRPr lang="ko-KR" altLang="en-US">
              <a:solidFill>
                <a:sysClr val="windowText" lastClr="000000"/>
              </a:solidFill>
              <a:latin typeface="도담9" panose="02020603020101020101" charset="-127"/>
              <a:ea typeface="도담9" panose="02020603020101020101" charset="-127"/>
            </a:endParaRP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0187" y="2230423"/>
            <a:ext cx="9191625" cy="3562350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E2F73-6C1B-46EB-8F9D-ED00D121F374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3942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73517" y="236456"/>
            <a:ext cx="1052420" cy="4341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smtClean="0">
                <a:solidFill>
                  <a:schemeClr val="bg1"/>
                </a:solidFill>
                <a:latin typeface="도담9" panose="02020603020101020101" charset="-127"/>
                <a:ea typeface="도담9" panose="02020603020101020101" charset="-127"/>
              </a:rPr>
              <a:t>S N L</a:t>
            </a:r>
            <a:endParaRPr lang="ko-KR" altLang="en-US" sz="2800">
              <a:solidFill>
                <a:schemeClr val="bg1"/>
              </a:solidFill>
              <a:latin typeface="도담9" panose="02020603020101020101" charset="-127"/>
              <a:ea typeface="도담9" panose="02020603020101020101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73517" y="670638"/>
            <a:ext cx="1052420" cy="4341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ysClr val="windowText" lastClr="000000"/>
                </a:solidFill>
                <a:latin typeface="도담9" panose="02020603020101020101" charset="-127"/>
                <a:ea typeface="도담9" panose="02020603020101020101" charset="-127"/>
              </a:rPr>
              <a:t>몬스터</a:t>
            </a:r>
            <a:endParaRPr lang="ko-KR" altLang="en-US">
              <a:solidFill>
                <a:sysClr val="windowText" lastClr="000000"/>
              </a:solidFill>
              <a:latin typeface="도담9" panose="02020603020101020101" charset="-127"/>
              <a:ea typeface="도담9" panose="02020603020101020101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332078" y="6198569"/>
            <a:ext cx="3527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>
                <a:solidFill>
                  <a:schemeClr val="bg1"/>
                </a:solidFill>
                <a:latin typeface="도담9" panose="02020603020101020101" pitchFamily="18" charset="-127"/>
                <a:ea typeface="도담9" panose="02020603020101020101" pitchFamily="18" charset="-127"/>
              </a:rPr>
              <a:t>몬스터 각각의 스레드를 가져야 함</a:t>
            </a:r>
            <a:endParaRPr lang="ko-KR" altLang="en-US">
              <a:solidFill>
                <a:schemeClr val="bg1"/>
              </a:solidFill>
              <a:latin typeface="도담9" panose="02020603020101020101" pitchFamily="18" charset="-127"/>
              <a:ea typeface="도담9" panose="02020603020101020101" pitchFamily="18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/>
          <a:srcRect t="4261"/>
          <a:stretch/>
        </p:blipFill>
        <p:spPr>
          <a:xfrm>
            <a:off x="3094805" y="1208515"/>
            <a:ext cx="6002390" cy="4789911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E2F73-6C1B-46EB-8F9D-ED00D121F374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85849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943597" y="629704"/>
            <a:ext cx="17701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300" dirty="0" smtClean="0">
                <a:solidFill>
                  <a:schemeClr val="bg1"/>
                </a:solidFill>
                <a:latin typeface="모리스9" panose="02020601000101010101" pitchFamily="18" charset="-127"/>
                <a:ea typeface="모리스9" panose="02020601000101010101" pitchFamily="18" charset="-127"/>
              </a:rPr>
              <a:t>게임 소개</a:t>
            </a:r>
            <a:endParaRPr lang="ko-KR" altLang="en-US" sz="2800" spc="300" dirty="0">
              <a:solidFill>
                <a:schemeClr val="bg1"/>
              </a:solidFill>
              <a:latin typeface="모리스9" panose="02020601000101010101" pitchFamily="18" charset="-127"/>
              <a:ea typeface="모리스9" panose="0202060100010101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0"/>
            <a:ext cx="4349262" cy="6858000"/>
          </a:xfrm>
          <a:prstGeom prst="rect">
            <a:avLst/>
          </a:prstGeom>
          <a:solidFill>
            <a:schemeClr val="bg1">
              <a:lumMod val="50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5943596" y="1651682"/>
            <a:ext cx="17701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300" dirty="0" smtClean="0">
                <a:solidFill>
                  <a:schemeClr val="bg1"/>
                </a:solidFill>
                <a:latin typeface="모리스9" panose="02020601000101010101" pitchFamily="18" charset="-127"/>
                <a:ea typeface="모리스9" panose="02020601000101010101" pitchFamily="18" charset="-127"/>
              </a:rPr>
              <a:t>게임 설</a:t>
            </a:r>
            <a:r>
              <a:rPr lang="ko-KR" altLang="en-US" sz="2800" spc="300" dirty="0">
                <a:solidFill>
                  <a:schemeClr val="bg1"/>
                </a:solidFill>
                <a:latin typeface="모리스9" panose="02020601000101010101" pitchFamily="18" charset="-127"/>
                <a:ea typeface="모리스9" panose="02020601000101010101" pitchFamily="18" charset="-127"/>
              </a:rPr>
              <a:t>명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943595" y="2651244"/>
            <a:ext cx="17701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300" dirty="0" smtClean="0">
                <a:solidFill>
                  <a:schemeClr val="bg1"/>
                </a:solidFill>
                <a:latin typeface="모리스9" panose="02020601000101010101" pitchFamily="18" charset="-127"/>
                <a:ea typeface="모리스9" panose="02020601000101010101" pitchFamily="18" charset="-127"/>
              </a:rPr>
              <a:t>게임 시</a:t>
            </a:r>
            <a:r>
              <a:rPr lang="ko-KR" altLang="en-US" sz="2800" spc="300" dirty="0">
                <a:solidFill>
                  <a:schemeClr val="bg1"/>
                </a:solidFill>
                <a:latin typeface="모리스9" panose="02020601000101010101" pitchFamily="18" charset="-127"/>
                <a:ea typeface="모리스9" panose="02020601000101010101" pitchFamily="18" charset="-127"/>
              </a:rPr>
              <a:t>현</a:t>
            </a:r>
          </a:p>
        </p:txBody>
      </p:sp>
      <p:sp>
        <p:nvSpPr>
          <p:cNvPr id="15" name="타원 14"/>
          <p:cNvSpPr/>
          <p:nvPr/>
        </p:nvSpPr>
        <p:spPr>
          <a:xfrm>
            <a:off x="4904125" y="484889"/>
            <a:ext cx="812850" cy="8128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smtClean="0">
                <a:latin typeface="모리스9" panose="02020601000101010101" pitchFamily="18" charset="-127"/>
                <a:ea typeface="모리스9" panose="02020601000101010101" pitchFamily="18" charset="-127"/>
              </a:rPr>
              <a:t>I.</a:t>
            </a:r>
            <a:endParaRPr lang="ko-KR" altLang="en-US" sz="2800" b="1" dirty="0">
              <a:latin typeface="모리스9" panose="02020601000101010101" pitchFamily="18" charset="-127"/>
              <a:ea typeface="모리스9" panose="02020601000101010101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943597" y="3682875"/>
            <a:ext cx="17701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300" dirty="0" smtClean="0">
                <a:solidFill>
                  <a:schemeClr val="bg1"/>
                </a:solidFill>
                <a:latin typeface="모리스9" panose="02020601000101010101" pitchFamily="18" charset="-127"/>
                <a:ea typeface="모리스9" panose="02020601000101010101" pitchFamily="18" charset="-127"/>
              </a:rPr>
              <a:t>구동 원리</a:t>
            </a:r>
            <a:endParaRPr lang="ko-KR" altLang="en-US" sz="2800" spc="300" dirty="0">
              <a:solidFill>
                <a:schemeClr val="bg1"/>
              </a:solidFill>
              <a:latin typeface="모리스9" panose="02020601000101010101" pitchFamily="18" charset="-127"/>
              <a:ea typeface="모리스9" panose="02020601000101010101" pitchFamily="18" charset="-127"/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4896285" y="4538467"/>
            <a:ext cx="797169" cy="78927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smtClean="0">
                <a:latin typeface="모리스9" panose="02020601000101010101" pitchFamily="18" charset="-127"/>
                <a:ea typeface="모리스9" panose="02020601000101010101" pitchFamily="18" charset="-127"/>
              </a:rPr>
              <a:t>V.</a:t>
            </a:r>
            <a:endParaRPr lang="ko-KR" altLang="en-US" sz="2800" b="1" dirty="0">
              <a:latin typeface="모리스9" panose="02020601000101010101" pitchFamily="18" charset="-127"/>
              <a:ea typeface="모리스9" panose="0202060100010101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943594" y="4674085"/>
            <a:ext cx="2227388" cy="5180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300" dirty="0" smtClean="0">
                <a:solidFill>
                  <a:schemeClr val="bg1"/>
                </a:solidFill>
                <a:latin typeface="모리스9" panose="02020601000101010101" pitchFamily="18" charset="-127"/>
                <a:ea typeface="모리스9" panose="02020601000101010101" pitchFamily="18" charset="-127"/>
              </a:rPr>
              <a:t>클래스 구조</a:t>
            </a:r>
            <a:endParaRPr lang="ko-KR" altLang="en-US" sz="2800" spc="300" dirty="0">
              <a:solidFill>
                <a:schemeClr val="bg1"/>
              </a:solidFill>
              <a:latin typeface="모리스9" panose="02020601000101010101" pitchFamily="18" charset="-127"/>
              <a:ea typeface="모리스9" panose="02020601000101010101" pitchFamily="18" charset="-127"/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4911966" y="1506867"/>
            <a:ext cx="812850" cy="8128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smtClean="0">
                <a:latin typeface="모리스9" panose="02020601000101010101" pitchFamily="18" charset="-127"/>
                <a:ea typeface="모리스9" panose="02020601000101010101" pitchFamily="18" charset="-127"/>
              </a:rPr>
              <a:t>II.</a:t>
            </a:r>
            <a:endParaRPr lang="ko-KR" altLang="en-US" sz="2800" b="1" dirty="0">
              <a:latin typeface="모리스9" panose="02020601000101010101" pitchFamily="18" charset="-127"/>
              <a:ea typeface="모리스9" panose="02020601000101010101" pitchFamily="18" charset="-127"/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4896285" y="2506429"/>
            <a:ext cx="812850" cy="8128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b="1" smtClean="0">
                <a:latin typeface="모리스9" panose="02020601000101010101" pitchFamily="18" charset="-127"/>
                <a:ea typeface="모리스9" panose="02020601000101010101" pitchFamily="18" charset="-127"/>
              </a:rPr>
              <a:t>III.</a:t>
            </a:r>
            <a:endParaRPr lang="ko-KR" altLang="en-US" sz="2500" b="1" dirty="0">
              <a:latin typeface="모리스9" panose="02020601000101010101" pitchFamily="18" charset="-127"/>
              <a:ea typeface="모리스9" panose="02020601000101010101" pitchFamily="18" charset="-127"/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4904125" y="3538060"/>
            <a:ext cx="812850" cy="8128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smtClean="0">
                <a:latin typeface="모리스9" panose="02020601000101010101" pitchFamily="18" charset="-127"/>
                <a:ea typeface="모리스9" panose="02020601000101010101" pitchFamily="18" charset="-127"/>
              </a:rPr>
              <a:t>IV.</a:t>
            </a:r>
            <a:endParaRPr lang="ko-KR" altLang="en-US" sz="2800" b="1" dirty="0">
              <a:latin typeface="모리스9" panose="02020601000101010101" pitchFamily="18" charset="-127"/>
              <a:ea typeface="모리스9" panose="02020601000101010101" pitchFamily="18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454269" y="2669813"/>
            <a:ext cx="3440724" cy="90341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4896285" y="5534929"/>
            <a:ext cx="797169" cy="78927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smtClean="0">
                <a:latin typeface="모리스9" panose="02020601000101010101" pitchFamily="18" charset="-127"/>
                <a:ea typeface="모리스9" panose="02020601000101010101" pitchFamily="18" charset="-127"/>
              </a:rPr>
              <a:t>VI.</a:t>
            </a:r>
            <a:endParaRPr lang="ko-KR" altLang="en-US" sz="2800" b="1" dirty="0">
              <a:latin typeface="모리스9" panose="02020601000101010101" pitchFamily="18" charset="-127"/>
              <a:ea typeface="모리스9" panose="02020601000101010101" pitchFamily="18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943594" y="5670547"/>
            <a:ext cx="22273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300" dirty="0" smtClean="0">
                <a:solidFill>
                  <a:schemeClr val="bg1"/>
                </a:solidFill>
                <a:latin typeface="모리스9" panose="02020601000101010101" pitchFamily="18" charset="-127"/>
                <a:ea typeface="모리스9" panose="02020601000101010101" pitchFamily="18" charset="-127"/>
              </a:rPr>
              <a:t>마무리</a:t>
            </a:r>
            <a:endParaRPr lang="ko-KR" altLang="en-US" sz="2800" spc="300" dirty="0">
              <a:solidFill>
                <a:schemeClr val="bg1"/>
              </a:solidFill>
              <a:latin typeface="모리스9" panose="02020601000101010101" pitchFamily="18" charset="-127"/>
              <a:ea typeface="모리스9" panose="0202060100010101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56846" y="2865343"/>
            <a:ext cx="34524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300" dirty="0" smtClean="0">
                <a:solidFill>
                  <a:schemeClr val="bg1"/>
                </a:solidFill>
                <a:latin typeface="Press Start K" panose="02000009000000000000" pitchFamily="49" charset="0"/>
                <a:ea typeface="모리스9" panose="02020601000101010101" pitchFamily="18" charset="-127"/>
              </a:rPr>
              <a:t>CONTENTS</a:t>
            </a:r>
            <a:endParaRPr lang="ko-KR" altLang="en-US" sz="2800" b="1" spc="300" dirty="0">
              <a:solidFill>
                <a:schemeClr val="bg1"/>
              </a:solidFill>
              <a:latin typeface="Press Start K" panose="02000009000000000000" pitchFamily="49" charset="0"/>
              <a:ea typeface="모리스9" panose="02020601000101010101" pitchFamily="18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E2F73-6C1B-46EB-8F9D-ED00D121F374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9917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5862" y="3796645"/>
            <a:ext cx="9820275" cy="159067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7144" y="1578770"/>
            <a:ext cx="4829175" cy="1381125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373517" y="236456"/>
            <a:ext cx="1052420" cy="4341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smtClean="0">
                <a:solidFill>
                  <a:schemeClr val="bg1"/>
                </a:solidFill>
                <a:latin typeface="도담9" panose="02020603020101020101" charset="-127"/>
                <a:ea typeface="도담9" panose="02020603020101020101" charset="-127"/>
              </a:rPr>
              <a:t>S N L</a:t>
            </a:r>
            <a:endParaRPr lang="ko-KR" altLang="en-US" sz="2800">
              <a:solidFill>
                <a:schemeClr val="bg1"/>
              </a:solidFill>
              <a:latin typeface="도담9" panose="02020603020101020101" charset="-127"/>
              <a:ea typeface="도담9" panose="02020603020101020101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73517" y="670638"/>
            <a:ext cx="1052420" cy="4341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ysClr val="windowText" lastClr="000000"/>
                </a:solidFill>
                <a:latin typeface="도담9" panose="02020603020101020101" charset="-127"/>
                <a:ea typeface="도담9" panose="02020603020101020101" charset="-127"/>
              </a:rPr>
              <a:t>몬스터</a:t>
            </a:r>
            <a:endParaRPr lang="ko-KR" altLang="en-US">
              <a:solidFill>
                <a:sysClr val="windowText" lastClr="000000"/>
              </a:solidFill>
              <a:latin typeface="도담9" panose="02020603020101020101" charset="-127"/>
              <a:ea typeface="도담9" panose="02020603020101020101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368604" y="3139126"/>
            <a:ext cx="3454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>
                <a:solidFill>
                  <a:schemeClr val="bg1"/>
                </a:solidFill>
                <a:latin typeface="도담9" panose="02020603020101020101" pitchFamily="18" charset="-127"/>
                <a:ea typeface="도담9" panose="02020603020101020101" pitchFamily="18" charset="-127"/>
              </a:rPr>
              <a:t>맵에서 읽어오며 위치와 함께 저장</a:t>
            </a:r>
            <a:endParaRPr lang="ko-KR" altLang="en-US">
              <a:solidFill>
                <a:schemeClr val="bg1"/>
              </a:solidFill>
              <a:latin typeface="도담9" panose="02020603020101020101" pitchFamily="18" charset="-127"/>
              <a:ea typeface="도담9" panose="0202060302010102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676107" y="5675507"/>
            <a:ext cx="4839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>
                <a:solidFill>
                  <a:schemeClr val="bg1"/>
                </a:solidFill>
                <a:latin typeface="도담9" panose="02020603020101020101" pitchFamily="18" charset="-127"/>
                <a:ea typeface="도담9" panose="02020603020101020101" pitchFamily="18" charset="-127"/>
              </a:rPr>
              <a:t>몬스터를 생성하고 </a:t>
            </a:r>
            <a:r>
              <a:rPr lang="en-US" altLang="ko-KR" smtClean="0">
                <a:solidFill>
                  <a:schemeClr val="bg1"/>
                </a:solidFill>
                <a:latin typeface="도담9" panose="02020603020101020101" pitchFamily="18" charset="-127"/>
                <a:ea typeface="도담9" panose="02020603020101020101" pitchFamily="18" charset="-127"/>
              </a:rPr>
              <a:t>ArrayList&lt;Monster&gt;</a:t>
            </a:r>
            <a:r>
              <a:rPr lang="ko-KR" altLang="en-US" smtClean="0">
                <a:solidFill>
                  <a:schemeClr val="bg1"/>
                </a:solidFill>
                <a:latin typeface="도담9" panose="02020603020101020101" pitchFamily="18" charset="-127"/>
                <a:ea typeface="도담9" panose="02020603020101020101" pitchFamily="18" charset="-127"/>
              </a:rPr>
              <a:t>를 넘김</a:t>
            </a:r>
            <a:endParaRPr lang="ko-KR" altLang="en-US">
              <a:solidFill>
                <a:schemeClr val="bg1"/>
              </a:solidFill>
              <a:latin typeface="도담9" panose="02020603020101020101" pitchFamily="18" charset="-127"/>
              <a:ea typeface="도담9" panose="02020603020101020101" pitchFamily="18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E2F73-6C1B-46EB-8F9D-ED00D121F374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55760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373517" y="236456"/>
            <a:ext cx="1052420" cy="4341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smtClean="0">
                <a:solidFill>
                  <a:schemeClr val="bg1"/>
                </a:solidFill>
                <a:latin typeface="도담9" panose="02020603020101020101" charset="-127"/>
                <a:ea typeface="도담9" panose="02020603020101020101" charset="-127"/>
              </a:rPr>
              <a:t>S N L</a:t>
            </a:r>
            <a:endParaRPr lang="ko-KR" altLang="en-US" sz="2800">
              <a:solidFill>
                <a:schemeClr val="bg1"/>
              </a:solidFill>
              <a:latin typeface="도담9" panose="02020603020101020101" charset="-127"/>
              <a:ea typeface="도담9" panose="02020603020101020101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73517" y="670638"/>
            <a:ext cx="1052420" cy="4341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ysClr val="windowText" lastClr="000000"/>
                </a:solidFill>
                <a:latin typeface="도담9" panose="02020603020101020101" charset="-127"/>
                <a:ea typeface="도담9" panose="02020603020101020101" charset="-127"/>
              </a:rPr>
              <a:t>몬스터</a:t>
            </a:r>
            <a:endParaRPr lang="ko-KR" altLang="en-US">
              <a:solidFill>
                <a:sysClr val="windowText" lastClr="000000"/>
              </a:solidFill>
              <a:latin typeface="도담9" panose="02020603020101020101" charset="-127"/>
              <a:ea typeface="도담9" panose="02020603020101020101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3562" y="1426296"/>
            <a:ext cx="8524875" cy="447675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806096" y="6212264"/>
            <a:ext cx="8552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>
                <a:solidFill>
                  <a:schemeClr val="bg1"/>
                </a:solidFill>
                <a:latin typeface="도담9" panose="02020603020101020101" pitchFamily="18" charset="-127"/>
                <a:ea typeface="도담9" panose="02020603020101020101" pitchFamily="18" charset="-127"/>
              </a:rPr>
              <a:t>GamePanel</a:t>
            </a:r>
            <a:r>
              <a:rPr lang="ko-KR" altLang="en-US" smtClean="0">
                <a:solidFill>
                  <a:schemeClr val="bg1"/>
                </a:solidFill>
                <a:latin typeface="도담9" panose="02020603020101020101" pitchFamily="18" charset="-127"/>
                <a:ea typeface="도담9" panose="02020603020101020101" pitchFamily="18" charset="-127"/>
              </a:rPr>
              <a:t>에서 </a:t>
            </a:r>
            <a:r>
              <a:rPr lang="en-US" altLang="ko-KR" smtClean="0">
                <a:solidFill>
                  <a:schemeClr val="bg1"/>
                </a:solidFill>
                <a:latin typeface="도담9" panose="02020603020101020101" pitchFamily="18" charset="-127"/>
                <a:ea typeface="도담9" panose="02020603020101020101" pitchFamily="18" charset="-127"/>
              </a:rPr>
              <a:t>ArrayList&lt;Monster&gt;</a:t>
            </a:r>
            <a:r>
              <a:rPr lang="ko-KR" altLang="en-US" smtClean="0">
                <a:solidFill>
                  <a:schemeClr val="bg1"/>
                </a:solidFill>
                <a:latin typeface="도담9" panose="02020603020101020101" pitchFamily="18" charset="-127"/>
                <a:ea typeface="도담9" panose="02020603020101020101" pitchFamily="18" charset="-127"/>
              </a:rPr>
              <a:t>를 받아온 후 </a:t>
            </a:r>
            <a:r>
              <a:rPr lang="en-US" altLang="ko-KR" smtClean="0">
                <a:solidFill>
                  <a:schemeClr val="bg1"/>
                </a:solidFill>
                <a:latin typeface="도담9" panose="02020603020101020101" pitchFamily="18" charset="-127"/>
                <a:ea typeface="도담9" panose="02020603020101020101" pitchFamily="18" charset="-127"/>
              </a:rPr>
              <a:t>ArrayList&lt;MonsterThread&gt; </a:t>
            </a:r>
            <a:r>
              <a:rPr lang="ko-KR" altLang="en-US" smtClean="0">
                <a:solidFill>
                  <a:schemeClr val="bg1"/>
                </a:solidFill>
                <a:latin typeface="도담9" panose="02020603020101020101" pitchFamily="18" charset="-127"/>
                <a:ea typeface="도담9" panose="02020603020101020101" pitchFamily="18" charset="-127"/>
              </a:rPr>
              <a:t>생성</a:t>
            </a:r>
            <a:endParaRPr lang="ko-KR" altLang="en-US">
              <a:solidFill>
                <a:schemeClr val="bg1"/>
              </a:solidFill>
              <a:latin typeface="도담9" panose="02020603020101020101" pitchFamily="18" charset="-127"/>
              <a:ea typeface="도담9" panose="0202060302010102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E2F73-6C1B-46EB-8F9D-ED00D121F374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4043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73517" y="236456"/>
            <a:ext cx="1052420" cy="4341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smtClean="0">
                <a:solidFill>
                  <a:schemeClr val="bg1"/>
                </a:solidFill>
                <a:latin typeface="도담9" panose="02020603020101020101" charset="-127"/>
                <a:ea typeface="도담9" panose="02020603020101020101" charset="-127"/>
              </a:rPr>
              <a:t>S N L</a:t>
            </a:r>
            <a:endParaRPr lang="ko-KR" altLang="en-US" sz="2800">
              <a:solidFill>
                <a:schemeClr val="bg1"/>
              </a:solidFill>
              <a:latin typeface="도담9" panose="02020603020101020101" charset="-127"/>
              <a:ea typeface="도담9" panose="02020603020101020101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73517" y="670638"/>
            <a:ext cx="1052420" cy="4341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ysClr val="windowText" lastClr="000000"/>
                </a:solidFill>
                <a:latin typeface="도담9" panose="02020603020101020101" charset="-127"/>
                <a:ea typeface="도담9" panose="02020603020101020101" charset="-127"/>
              </a:rPr>
              <a:t>충돌처리</a:t>
            </a:r>
            <a:endParaRPr lang="ko-KR" altLang="en-US">
              <a:solidFill>
                <a:sysClr val="windowText" lastClr="000000"/>
              </a:solidFill>
              <a:latin typeface="도담9" panose="02020603020101020101" charset="-127"/>
              <a:ea typeface="도담9" panose="02020603020101020101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84399" y="1499370"/>
            <a:ext cx="2589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mtClean="0">
                <a:solidFill>
                  <a:schemeClr val="bg1"/>
                </a:solidFill>
                <a:latin typeface="도담9" panose="02020603020101020101" pitchFamily="18" charset="-127"/>
                <a:ea typeface="도담9" panose="02020603020101020101" pitchFamily="18" charset="-127"/>
              </a:rPr>
              <a:t>캐릭터와 벽돌의 충돌</a:t>
            </a:r>
            <a:endParaRPr lang="en-US" altLang="ko-KR" smtClean="0">
              <a:solidFill>
                <a:schemeClr val="bg1"/>
              </a:solidFill>
              <a:latin typeface="도담9" panose="02020603020101020101" pitchFamily="18" charset="-127"/>
              <a:ea typeface="도담9" panose="02020603020101020101" pitchFamily="18" charset="-127"/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4183810" y="1684035"/>
            <a:ext cx="560717" cy="2448017"/>
            <a:chOff x="3968151" y="3961420"/>
            <a:chExt cx="560717" cy="1162670"/>
          </a:xfrm>
        </p:grpSpPr>
        <p:cxnSp>
          <p:nvCxnSpPr>
            <p:cNvPr id="22" name="꺾인 연결선 21"/>
            <p:cNvCxnSpPr/>
            <p:nvPr/>
          </p:nvCxnSpPr>
          <p:spPr>
            <a:xfrm rot="16200000" flipH="1">
              <a:off x="3667175" y="4262397"/>
              <a:ext cx="1162669" cy="560717"/>
            </a:xfrm>
            <a:prstGeom prst="bentConnector3">
              <a:avLst>
                <a:gd name="adj1" fmla="val 99711"/>
              </a:avLst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/>
            <p:cNvCxnSpPr/>
            <p:nvPr/>
          </p:nvCxnSpPr>
          <p:spPr>
            <a:xfrm flipV="1">
              <a:off x="3968151" y="3961420"/>
              <a:ext cx="552090" cy="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그룹 34"/>
          <p:cNvGrpSpPr/>
          <p:nvPr/>
        </p:nvGrpSpPr>
        <p:grpSpPr>
          <a:xfrm>
            <a:off x="1184399" y="4663378"/>
            <a:ext cx="9689791" cy="1602910"/>
            <a:chOff x="960112" y="3705846"/>
            <a:chExt cx="9689791" cy="1602910"/>
          </a:xfrm>
        </p:grpSpPr>
        <p:sp>
          <p:nvSpPr>
            <p:cNvPr id="7" name="TextBox 6"/>
            <p:cNvSpPr txBox="1"/>
            <p:nvPr/>
          </p:nvSpPr>
          <p:spPr>
            <a:xfrm>
              <a:off x="960112" y="3781871"/>
              <a:ext cx="27622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mtClean="0">
                  <a:solidFill>
                    <a:schemeClr val="bg1"/>
                  </a:solidFill>
                  <a:latin typeface="도담9" panose="02020603020101020101" pitchFamily="18" charset="-127"/>
                  <a:ea typeface="도담9" panose="02020603020101020101" pitchFamily="18" charset="-127"/>
                </a:rPr>
                <a:t>2. </a:t>
              </a:r>
              <a:r>
                <a:rPr lang="ko-KR" altLang="en-US" smtClean="0">
                  <a:solidFill>
                    <a:schemeClr val="bg1"/>
                  </a:solidFill>
                  <a:latin typeface="도담9" panose="02020603020101020101" pitchFamily="18" charset="-127"/>
                  <a:ea typeface="도담9" panose="02020603020101020101" pitchFamily="18" charset="-127"/>
                </a:rPr>
                <a:t>캐릭터와 몬스터의 충돌</a:t>
              </a:r>
              <a:endParaRPr lang="en-US" altLang="ko-KR">
                <a:solidFill>
                  <a:schemeClr val="bg1"/>
                </a:solidFill>
                <a:latin typeface="도담9" panose="02020603020101020101" pitchFamily="18" charset="-127"/>
                <a:ea typeface="도담9" panose="02020603020101020101" pitchFamily="18" charset="-127"/>
              </a:endParaRPr>
            </a:p>
          </p:txBody>
        </p:sp>
        <p:grpSp>
          <p:nvGrpSpPr>
            <p:cNvPr id="20" name="그룹 19"/>
            <p:cNvGrpSpPr/>
            <p:nvPr/>
          </p:nvGrpSpPr>
          <p:grpSpPr>
            <a:xfrm>
              <a:off x="3968151" y="3961420"/>
              <a:ext cx="560717" cy="1162670"/>
              <a:chOff x="3968151" y="3961420"/>
              <a:chExt cx="560717" cy="1162670"/>
            </a:xfrm>
          </p:grpSpPr>
          <p:cxnSp>
            <p:nvCxnSpPr>
              <p:cNvPr id="9" name="꺾인 연결선 8"/>
              <p:cNvCxnSpPr/>
              <p:nvPr/>
            </p:nvCxnSpPr>
            <p:spPr>
              <a:xfrm rot="16200000" flipH="1">
                <a:off x="3667175" y="4262397"/>
                <a:ext cx="1162669" cy="560717"/>
              </a:xfrm>
              <a:prstGeom prst="bentConnector3">
                <a:avLst>
                  <a:gd name="adj1" fmla="val 99711"/>
                </a:avLst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직선 연결선 17"/>
              <p:cNvCxnSpPr/>
              <p:nvPr/>
            </p:nvCxnSpPr>
            <p:spPr>
              <a:xfrm flipV="1">
                <a:off x="3968151" y="3961420"/>
                <a:ext cx="552090" cy="2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4" name="TextBox 23"/>
            <p:cNvSpPr txBox="1"/>
            <p:nvPr/>
          </p:nvSpPr>
          <p:spPr>
            <a:xfrm>
              <a:off x="4856671" y="3781871"/>
              <a:ext cx="23198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mtClean="0">
                  <a:solidFill>
                    <a:schemeClr val="bg1"/>
                  </a:solidFill>
                  <a:latin typeface="도담9" panose="02020603020101020101" pitchFamily="18" charset="-127"/>
                  <a:ea typeface="도담9" panose="02020603020101020101" pitchFamily="18" charset="-127"/>
                </a:rPr>
                <a:t>캐릭터가 공격 중일 때</a:t>
              </a:r>
              <a:endParaRPr lang="ko-KR" altLang="en-US">
                <a:solidFill>
                  <a:schemeClr val="bg1"/>
                </a:solidFill>
                <a:latin typeface="도담9" panose="02020603020101020101" pitchFamily="18" charset="-127"/>
                <a:ea typeface="도담9" panose="02020603020101020101" pitchFamily="18" charset="-127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4856671" y="4939424"/>
              <a:ext cx="28392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mtClean="0">
                  <a:solidFill>
                    <a:schemeClr val="bg1"/>
                  </a:solidFill>
                  <a:latin typeface="도담9" panose="02020603020101020101" pitchFamily="18" charset="-127"/>
                  <a:ea typeface="도담9" panose="02020603020101020101" pitchFamily="18" charset="-127"/>
                </a:rPr>
                <a:t>캐릭터가 공격 중이 아닐 때</a:t>
              </a:r>
              <a:endParaRPr lang="ko-KR" altLang="en-US">
                <a:solidFill>
                  <a:schemeClr val="bg1"/>
                </a:solidFill>
                <a:latin typeface="도담9" panose="02020603020101020101" pitchFamily="18" charset="-127"/>
                <a:ea typeface="도담9" panose="02020603020101020101" pitchFamily="18" charset="-127"/>
              </a:endParaRPr>
            </a:p>
          </p:txBody>
        </p:sp>
        <p:grpSp>
          <p:nvGrpSpPr>
            <p:cNvPr id="26" name="그룹 25"/>
            <p:cNvGrpSpPr/>
            <p:nvPr/>
          </p:nvGrpSpPr>
          <p:grpSpPr>
            <a:xfrm>
              <a:off x="7504340" y="3961420"/>
              <a:ext cx="552090" cy="541569"/>
              <a:chOff x="3968151" y="3961420"/>
              <a:chExt cx="552090" cy="541569"/>
            </a:xfrm>
          </p:grpSpPr>
          <p:cxnSp>
            <p:nvCxnSpPr>
              <p:cNvPr id="27" name="꺾인 연결선 26"/>
              <p:cNvCxnSpPr/>
              <p:nvPr/>
            </p:nvCxnSpPr>
            <p:spPr>
              <a:xfrm>
                <a:off x="3968151" y="3961421"/>
                <a:ext cx="552090" cy="541568"/>
              </a:xfrm>
              <a:prstGeom prst="bentConnector3">
                <a:avLst>
                  <a:gd name="adj1" fmla="val 1563"/>
                </a:avLst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/>
              <p:cNvCxnSpPr/>
              <p:nvPr/>
            </p:nvCxnSpPr>
            <p:spPr>
              <a:xfrm flipV="1">
                <a:off x="3968151" y="3961420"/>
                <a:ext cx="552090" cy="2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3" name="TextBox 32"/>
            <p:cNvSpPr txBox="1"/>
            <p:nvPr/>
          </p:nvSpPr>
          <p:spPr>
            <a:xfrm>
              <a:off x="8310801" y="3705846"/>
              <a:ext cx="18389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mtClean="0">
                  <a:solidFill>
                    <a:schemeClr val="bg1"/>
                  </a:solidFill>
                  <a:latin typeface="도담9" panose="02020603020101020101" pitchFamily="18" charset="-127"/>
                  <a:ea typeface="도담9" panose="02020603020101020101" pitchFamily="18" charset="-127"/>
                </a:rPr>
                <a:t>공격에 맞았을 때</a:t>
              </a:r>
              <a:endParaRPr lang="ko-KR" altLang="en-US">
                <a:solidFill>
                  <a:schemeClr val="bg1"/>
                </a:solidFill>
                <a:latin typeface="도담9" panose="02020603020101020101" pitchFamily="18" charset="-127"/>
                <a:ea typeface="도담9" panose="02020603020101020101" pitchFamily="18" charset="-127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8310801" y="4318323"/>
              <a:ext cx="23391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mtClean="0">
                  <a:solidFill>
                    <a:schemeClr val="bg1"/>
                  </a:solidFill>
                  <a:latin typeface="도담9" panose="02020603020101020101" pitchFamily="18" charset="-127"/>
                  <a:ea typeface="도담9" panose="02020603020101020101" pitchFamily="18" charset="-127"/>
                </a:rPr>
                <a:t>공격에 맞지 않았을 때</a:t>
              </a:r>
              <a:endParaRPr lang="ko-KR" altLang="en-US">
                <a:solidFill>
                  <a:schemeClr val="bg1"/>
                </a:solidFill>
                <a:latin typeface="도담9" panose="02020603020101020101" pitchFamily="18" charset="-127"/>
                <a:ea typeface="도담9" panose="02020603020101020101" pitchFamily="18" charset="-127"/>
              </a:endParaRPr>
            </a:p>
          </p:txBody>
        </p:sp>
      </p:grpSp>
      <p:cxnSp>
        <p:nvCxnSpPr>
          <p:cNvPr id="38" name="직선 연결선 37"/>
          <p:cNvCxnSpPr/>
          <p:nvPr/>
        </p:nvCxnSpPr>
        <p:spPr>
          <a:xfrm>
            <a:off x="4192438" y="2846706"/>
            <a:ext cx="56071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5146141" y="1499370"/>
            <a:ext cx="2319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>
                <a:solidFill>
                  <a:schemeClr val="bg1"/>
                </a:solidFill>
                <a:latin typeface="도담9" panose="02020603020101020101" pitchFamily="18" charset="-127"/>
                <a:ea typeface="도담9" panose="02020603020101020101" pitchFamily="18" charset="-127"/>
              </a:rPr>
              <a:t>좌우 이동시 벽돌 충돌</a:t>
            </a:r>
            <a:endParaRPr lang="ko-KR" altLang="en-US">
              <a:solidFill>
                <a:schemeClr val="bg1"/>
              </a:solidFill>
              <a:latin typeface="도담9" panose="02020603020101020101" pitchFamily="18" charset="-127"/>
              <a:ea typeface="도담9" panose="02020603020101020101" pitchFamily="18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5146141" y="2656923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>
                <a:solidFill>
                  <a:schemeClr val="bg1"/>
                </a:solidFill>
                <a:latin typeface="도담9" panose="02020603020101020101" pitchFamily="18" charset="-127"/>
                <a:ea typeface="도담9" panose="02020603020101020101" pitchFamily="18" charset="-127"/>
              </a:rPr>
              <a:t>점프</a:t>
            </a:r>
            <a:endParaRPr lang="ko-KR" altLang="en-US">
              <a:solidFill>
                <a:schemeClr val="bg1"/>
              </a:solidFill>
              <a:latin typeface="도담9" panose="02020603020101020101" pitchFamily="18" charset="-127"/>
              <a:ea typeface="도담9" panose="02020603020101020101" pitchFamily="18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5146141" y="3947387"/>
            <a:ext cx="2319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>
                <a:solidFill>
                  <a:schemeClr val="bg1"/>
                </a:solidFill>
                <a:latin typeface="도담9" panose="02020603020101020101" pitchFamily="18" charset="-127"/>
                <a:ea typeface="도담9" panose="02020603020101020101" pitchFamily="18" charset="-127"/>
              </a:rPr>
              <a:t>아래에 벽돌이 없을 때</a:t>
            </a:r>
            <a:endParaRPr lang="ko-KR" altLang="en-US">
              <a:solidFill>
                <a:schemeClr val="bg1"/>
              </a:solidFill>
              <a:latin typeface="도담9" panose="02020603020101020101" pitchFamily="18" charset="-127"/>
              <a:ea typeface="도담9" panose="02020603020101020101" pitchFamily="18" charset="-127"/>
            </a:endParaRPr>
          </a:p>
        </p:txBody>
      </p:sp>
      <p:cxnSp>
        <p:nvCxnSpPr>
          <p:cNvPr id="43" name="직선 연결선 42"/>
          <p:cNvCxnSpPr/>
          <p:nvPr/>
        </p:nvCxnSpPr>
        <p:spPr>
          <a:xfrm>
            <a:off x="7728627" y="4146069"/>
            <a:ext cx="5520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8535088" y="3961403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>
                <a:solidFill>
                  <a:schemeClr val="bg1"/>
                </a:solidFill>
                <a:latin typeface="도담9" panose="02020603020101020101" pitchFamily="18" charset="-127"/>
                <a:ea typeface="도담9" panose="02020603020101020101" pitchFamily="18" charset="-127"/>
              </a:rPr>
              <a:t>추락</a:t>
            </a:r>
            <a:endParaRPr lang="ko-KR" altLang="en-US">
              <a:solidFill>
                <a:schemeClr val="bg1"/>
              </a:solidFill>
              <a:latin typeface="도담9" panose="02020603020101020101" pitchFamily="18" charset="-127"/>
              <a:ea typeface="도담9" panose="02020603020101020101" pitchFamily="18" charset="-127"/>
            </a:endParaRPr>
          </a:p>
        </p:txBody>
      </p:sp>
      <p:grpSp>
        <p:nvGrpSpPr>
          <p:cNvPr id="55" name="그룹 54"/>
          <p:cNvGrpSpPr/>
          <p:nvPr/>
        </p:nvGrpSpPr>
        <p:grpSpPr>
          <a:xfrm>
            <a:off x="5964845" y="2773781"/>
            <a:ext cx="552092" cy="734871"/>
            <a:chOff x="6096000" y="2789833"/>
            <a:chExt cx="552092" cy="734871"/>
          </a:xfrm>
        </p:grpSpPr>
        <p:cxnSp>
          <p:nvCxnSpPr>
            <p:cNvPr id="46" name="꺾인 연결선 45"/>
            <p:cNvCxnSpPr/>
            <p:nvPr/>
          </p:nvCxnSpPr>
          <p:spPr>
            <a:xfrm rot="16200000" flipH="1">
              <a:off x="6004611" y="2881223"/>
              <a:ext cx="734871" cy="552091"/>
            </a:xfrm>
            <a:prstGeom prst="bentConnector3">
              <a:avLst>
                <a:gd name="adj1" fmla="val 99302"/>
              </a:avLst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/>
            <p:cNvCxnSpPr/>
            <p:nvPr/>
          </p:nvCxnSpPr>
          <p:spPr>
            <a:xfrm flipV="1">
              <a:off x="6096000" y="2789834"/>
              <a:ext cx="552090" cy="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" name="TextBox 55"/>
          <p:cNvSpPr txBox="1"/>
          <p:nvPr/>
        </p:nvSpPr>
        <p:spPr>
          <a:xfrm>
            <a:off x="6852937" y="2605168"/>
            <a:ext cx="1819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>
                <a:solidFill>
                  <a:schemeClr val="bg1"/>
                </a:solidFill>
                <a:latin typeface="도담9" panose="02020603020101020101" pitchFamily="18" charset="-127"/>
                <a:ea typeface="도담9" panose="02020603020101020101" pitchFamily="18" charset="-127"/>
              </a:rPr>
              <a:t>천장이 있을 경우</a:t>
            </a:r>
            <a:endParaRPr lang="ko-KR" altLang="en-US">
              <a:solidFill>
                <a:schemeClr val="bg1"/>
              </a:solidFill>
              <a:latin typeface="도담9" panose="02020603020101020101" pitchFamily="18" charset="-127"/>
              <a:ea typeface="도담9" panose="02020603020101020101" pitchFamily="18" charset="-127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6852937" y="3357848"/>
            <a:ext cx="1819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>
                <a:solidFill>
                  <a:schemeClr val="bg1"/>
                </a:solidFill>
                <a:latin typeface="도담9" panose="02020603020101020101" pitchFamily="18" charset="-127"/>
                <a:ea typeface="도담9" panose="02020603020101020101" pitchFamily="18" charset="-127"/>
              </a:rPr>
              <a:t>천장이 없을 경우</a:t>
            </a:r>
            <a:endParaRPr lang="ko-KR" altLang="en-US">
              <a:solidFill>
                <a:schemeClr val="bg1"/>
              </a:solidFill>
              <a:latin typeface="도담9" panose="02020603020101020101" pitchFamily="18" charset="-127"/>
              <a:ea typeface="도담9" panose="02020603020101020101" pitchFamily="18" charset="-127"/>
            </a:endParaRPr>
          </a:p>
        </p:txBody>
      </p:sp>
      <p:sp>
        <p:nvSpPr>
          <p:cNvPr id="58" name="왼쪽 중괄호 57"/>
          <p:cNvSpPr/>
          <p:nvPr/>
        </p:nvSpPr>
        <p:spPr>
          <a:xfrm flipH="1">
            <a:off x="8913818" y="2773780"/>
            <a:ext cx="458253" cy="854980"/>
          </a:xfrm>
          <a:prstGeom prst="leftBrace">
            <a:avLst>
              <a:gd name="adj1" fmla="val 0"/>
              <a:gd name="adj2" fmla="val 50000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TextBox 58"/>
          <p:cNvSpPr txBox="1"/>
          <p:nvPr/>
        </p:nvSpPr>
        <p:spPr>
          <a:xfrm>
            <a:off x="9613223" y="3059668"/>
            <a:ext cx="1319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>
                <a:solidFill>
                  <a:schemeClr val="bg1"/>
                </a:solidFill>
                <a:latin typeface="도담9" panose="02020603020101020101" pitchFamily="18" charset="-127"/>
                <a:ea typeface="도담9" panose="02020603020101020101" pitchFamily="18" charset="-127"/>
              </a:rPr>
              <a:t>좌우 충돌 </a:t>
            </a:r>
            <a:r>
              <a:rPr lang="en-US" altLang="ko-KR" smtClean="0">
                <a:solidFill>
                  <a:schemeClr val="bg1"/>
                </a:solidFill>
                <a:latin typeface="도담9" panose="02020603020101020101" pitchFamily="18" charset="-127"/>
                <a:ea typeface="도담9" panose="02020603020101020101" pitchFamily="18" charset="-127"/>
              </a:rPr>
              <a:t>X</a:t>
            </a:r>
            <a:endParaRPr lang="ko-KR" altLang="en-US">
              <a:solidFill>
                <a:schemeClr val="bg1"/>
              </a:solidFill>
              <a:latin typeface="도담9" panose="02020603020101020101" pitchFamily="18" charset="-127"/>
              <a:ea typeface="도담9" panose="02020603020101020101" pitchFamily="18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E2F73-6C1B-46EB-8F9D-ED00D121F374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18479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73517" y="236456"/>
            <a:ext cx="1052420" cy="4341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smtClean="0">
                <a:solidFill>
                  <a:schemeClr val="bg1"/>
                </a:solidFill>
                <a:latin typeface="도담9" panose="02020603020101020101" charset="-127"/>
                <a:ea typeface="도담9" panose="02020603020101020101" charset="-127"/>
              </a:rPr>
              <a:t>S N L</a:t>
            </a:r>
            <a:endParaRPr lang="ko-KR" altLang="en-US" sz="2800">
              <a:solidFill>
                <a:schemeClr val="bg1"/>
              </a:solidFill>
              <a:latin typeface="도담9" panose="02020603020101020101" charset="-127"/>
              <a:ea typeface="도담9" panose="02020603020101020101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73517" y="670638"/>
            <a:ext cx="1052420" cy="4341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ysClr val="windowText" lastClr="000000"/>
                </a:solidFill>
                <a:latin typeface="도담9" panose="02020603020101020101" charset="-127"/>
                <a:ea typeface="도담9" panose="02020603020101020101" charset="-127"/>
              </a:rPr>
              <a:t>충돌처리</a:t>
            </a:r>
            <a:endParaRPr lang="ko-KR" altLang="en-US">
              <a:solidFill>
                <a:sysClr val="windowText" lastClr="000000"/>
              </a:solidFill>
              <a:latin typeface="도담9" panose="02020603020101020101" charset="-127"/>
              <a:ea typeface="도담9" panose="02020603020101020101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8631" y="1953811"/>
            <a:ext cx="571429" cy="530597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4917" y="1750636"/>
            <a:ext cx="736508" cy="711111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2528631" y="1953812"/>
            <a:ext cx="571429" cy="507936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3411104" y="1736198"/>
            <a:ext cx="776377" cy="717935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http://postfiles12.naver.net/data29/2007/11/28/251/aabb_36513535.jpg?type=w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5937" y="3038440"/>
            <a:ext cx="3019425" cy="2085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2394557" y="5430177"/>
            <a:ext cx="1220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>
                <a:solidFill>
                  <a:schemeClr val="bg1"/>
                </a:solidFill>
                <a:latin typeface="도담9" panose="02020603020101020101" pitchFamily="18" charset="-127"/>
                <a:ea typeface="도담9" panose="02020603020101020101" pitchFamily="18" charset="-127"/>
              </a:rPr>
              <a:t>AABB</a:t>
            </a:r>
            <a:r>
              <a:rPr lang="ko-KR" altLang="en-US" smtClean="0">
                <a:solidFill>
                  <a:schemeClr val="bg1"/>
                </a:solidFill>
                <a:latin typeface="도담9" panose="02020603020101020101" pitchFamily="18" charset="-127"/>
                <a:ea typeface="도담9" panose="02020603020101020101" pitchFamily="18" charset="-127"/>
              </a:rPr>
              <a:t>충돌</a:t>
            </a:r>
            <a:endParaRPr lang="ko-KR" altLang="en-US">
              <a:solidFill>
                <a:schemeClr val="bg1"/>
              </a:solidFill>
              <a:latin typeface="도담9" panose="02020603020101020101" pitchFamily="18" charset="-127"/>
              <a:ea typeface="도담9" panose="02020603020101020101" pitchFamily="18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1725" y="1953811"/>
            <a:ext cx="533333" cy="507936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1693356" y="1953811"/>
            <a:ext cx="551702" cy="507936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른쪽 화살표 13"/>
          <p:cNvSpPr/>
          <p:nvPr/>
        </p:nvSpPr>
        <p:spPr>
          <a:xfrm>
            <a:off x="5518030" y="3581905"/>
            <a:ext cx="1155940" cy="584654"/>
          </a:xfrm>
          <a:prstGeom prst="rightArrow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7410089" y="3212573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bg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java.awt.geom.Rectangle2D;</a:t>
            </a:r>
            <a:endParaRPr lang="ko-KR" altLang="en-US">
              <a:solidFill>
                <a:schemeClr val="bg1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410089" y="3689566"/>
            <a:ext cx="3877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>
                <a:solidFill>
                  <a:schemeClr val="bg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boolean intersects(Rectangle 2D)</a:t>
            </a:r>
            <a:endParaRPr lang="ko-KR" altLang="en-US">
              <a:solidFill>
                <a:schemeClr val="bg1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410089" y="4649638"/>
            <a:ext cx="39741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mtClean="0">
                <a:solidFill>
                  <a:schemeClr val="bg1"/>
                </a:solidFill>
                <a:latin typeface="도담9" panose="02020603020101020101" pitchFamily="18" charset="-127"/>
                <a:ea typeface="도담9" panose="02020603020101020101" pitchFamily="18" charset="-127"/>
              </a:rPr>
              <a:t>사각형이 겹치는지 체크해주는 함수</a:t>
            </a:r>
            <a:endParaRPr lang="ko-KR" altLang="en-US" sz="2000">
              <a:solidFill>
                <a:schemeClr val="bg1"/>
              </a:solidFill>
              <a:latin typeface="도담9" panose="02020603020101020101" pitchFamily="18" charset="-127"/>
              <a:ea typeface="도담9" panose="02020603020101020101" pitchFamily="18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E2F73-6C1B-46EB-8F9D-ED00D121F374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28010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1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73517" y="236456"/>
            <a:ext cx="1052420" cy="4341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smtClean="0">
                <a:solidFill>
                  <a:schemeClr val="bg1"/>
                </a:solidFill>
                <a:latin typeface="도담9" panose="02020603020101020101" charset="-127"/>
                <a:ea typeface="도담9" panose="02020603020101020101" charset="-127"/>
              </a:rPr>
              <a:t>S N L</a:t>
            </a:r>
            <a:endParaRPr lang="ko-KR" altLang="en-US" sz="2800">
              <a:solidFill>
                <a:schemeClr val="bg1"/>
              </a:solidFill>
              <a:latin typeface="도담9" panose="02020603020101020101" charset="-127"/>
              <a:ea typeface="도담9" panose="02020603020101020101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73517" y="670638"/>
            <a:ext cx="1052420" cy="4341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ysClr val="windowText" lastClr="000000"/>
                </a:solidFill>
                <a:latin typeface="도담9" panose="02020603020101020101" charset="-127"/>
                <a:ea typeface="도담9" panose="02020603020101020101" charset="-127"/>
              </a:rPr>
              <a:t>암흑</a:t>
            </a:r>
            <a:endParaRPr lang="ko-KR" altLang="en-US">
              <a:solidFill>
                <a:sysClr val="windowText" lastClr="000000"/>
              </a:solidFill>
              <a:latin typeface="도담9" panose="02020603020101020101" charset="-127"/>
              <a:ea typeface="도담9" panose="02020603020101020101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000" y="1928579"/>
            <a:ext cx="4950000" cy="39600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1953" y="1928579"/>
            <a:ext cx="4950000" cy="3960000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1146000" y="1285974"/>
            <a:ext cx="4950000" cy="723980"/>
            <a:chOff x="4492243" y="917617"/>
            <a:chExt cx="5651997" cy="826653"/>
          </a:xfrm>
        </p:grpSpPr>
        <p:cxnSp>
          <p:nvCxnSpPr>
            <p:cNvPr id="6" name="꺾인 연결선 5"/>
            <p:cNvCxnSpPr/>
            <p:nvPr/>
          </p:nvCxnSpPr>
          <p:spPr>
            <a:xfrm rot="10800000" flipH="1">
              <a:off x="4492243" y="1104820"/>
              <a:ext cx="1874050" cy="639450"/>
            </a:xfrm>
            <a:prstGeom prst="bentConnector3">
              <a:avLst>
                <a:gd name="adj1" fmla="val -302"/>
              </a:avLst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꺾인 연결선 6"/>
            <p:cNvCxnSpPr/>
            <p:nvPr/>
          </p:nvCxnSpPr>
          <p:spPr>
            <a:xfrm flipH="1" flipV="1">
              <a:off x="8270190" y="1063065"/>
              <a:ext cx="1874050" cy="639450"/>
            </a:xfrm>
            <a:prstGeom prst="bentConnector3">
              <a:avLst>
                <a:gd name="adj1" fmla="val -302"/>
              </a:avLst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6762551" y="917617"/>
              <a:ext cx="1111380" cy="421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mtClean="0">
                  <a:solidFill>
                    <a:schemeClr val="bg1"/>
                  </a:solidFill>
                  <a:latin typeface="도담9" panose="02020603020101020101" pitchFamily="18" charset="-127"/>
                  <a:ea typeface="도담9" panose="02020603020101020101" pitchFamily="18" charset="-127"/>
                </a:rPr>
                <a:t>1800px</a:t>
              </a:r>
              <a:endParaRPr lang="ko-KR" altLang="en-US">
                <a:solidFill>
                  <a:schemeClr val="bg1"/>
                </a:solidFill>
                <a:latin typeface="도담9" panose="02020603020101020101" pitchFamily="18" charset="-127"/>
                <a:ea typeface="도담9" panose="02020603020101020101" pitchFamily="18" charset="-127"/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 flipH="1">
            <a:off x="55300" y="1928580"/>
            <a:ext cx="974542" cy="3960000"/>
            <a:chOff x="10371057" y="1734605"/>
            <a:chExt cx="1158416" cy="4707162"/>
          </a:xfrm>
        </p:grpSpPr>
        <p:cxnSp>
          <p:nvCxnSpPr>
            <p:cNvPr id="10" name="꺾인 연결선 9"/>
            <p:cNvCxnSpPr/>
            <p:nvPr/>
          </p:nvCxnSpPr>
          <p:spPr>
            <a:xfrm rot="16200000" flipH="1">
              <a:off x="9753757" y="2351905"/>
              <a:ext cx="1874050" cy="639450"/>
            </a:xfrm>
            <a:prstGeom prst="bentConnector3">
              <a:avLst>
                <a:gd name="adj1" fmla="val -302"/>
              </a:avLst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꺾인 연결선 10"/>
            <p:cNvCxnSpPr/>
            <p:nvPr/>
          </p:nvCxnSpPr>
          <p:spPr>
            <a:xfrm rot="5400000" flipH="1" flipV="1">
              <a:off x="9753757" y="5185017"/>
              <a:ext cx="1874050" cy="639450"/>
            </a:xfrm>
            <a:prstGeom prst="bentConnector3">
              <a:avLst>
                <a:gd name="adj1" fmla="val -302"/>
              </a:avLst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10372482" y="3903520"/>
              <a:ext cx="1156991" cy="4390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mtClean="0">
                  <a:solidFill>
                    <a:schemeClr val="bg1"/>
                  </a:solidFill>
                  <a:latin typeface="도담9" panose="02020603020101020101" pitchFamily="18" charset="-127"/>
                  <a:ea typeface="도담9" panose="02020603020101020101" pitchFamily="18" charset="-127"/>
                </a:rPr>
                <a:t>1440px</a:t>
              </a:r>
              <a:endParaRPr lang="ko-KR" altLang="en-US">
                <a:solidFill>
                  <a:schemeClr val="bg1"/>
                </a:solidFill>
                <a:latin typeface="도담9" panose="02020603020101020101" pitchFamily="18" charset="-127"/>
                <a:ea typeface="도담9" panose="02020603020101020101" pitchFamily="18" charset="-127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 flipH="1">
            <a:off x="2927050" y="3723913"/>
            <a:ext cx="1387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>
                <a:solidFill>
                  <a:schemeClr val="bg1"/>
                </a:solidFill>
                <a:latin typeface="도담9" panose="02020603020101020101" pitchFamily="18" charset="-127"/>
                <a:ea typeface="도담9" panose="02020603020101020101" pitchFamily="18" charset="-127"/>
              </a:rPr>
              <a:t>투명도 </a:t>
            </a:r>
            <a:r>
              <a:rPr lang="en-US" altLang="ko-KR" smtClean="0">
                <a:solidFill>
                  <a:schemeClr val="bg1"/>
                </a:solidFill>
                <a:latin typeface="도담9" panose="02020603020101020101" pitchFamily="18" charset="-127"/>
                <a:ea typeface="도담9" panose="02020603020101020101" pitchFamily="18" charset="-127"/>
              </a:rPr>
              <a:t>70%</a:t>
            </a:r>
            <a:endParaRPr lang="ko-KR" altLang="en-US">
              <a:solidFill>
                <a:schemeClr val="bg1"/>
              </a:solidFill>
              <a:latin typeface="도담9" panose="02020603020101020101" pitchFamily="18" charset="-127"/>
              <a:ea typeface="도담9" panose="02020603020101020101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 flipH="1">
            <a:off x="8358690" y="3754116"/>
            <a:ext cx="1396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>
                <a:solidFill>
                  <a:schemeClr val="bg1"/>
                </a:solidFill>
                <a:latin typeface="도담9" panose="02020603020101020101" pitchFamily="18" charset="-127"/>
                <a:ea typeface="도담9" panose="02020603020101020101" pitchFamily="18" charset="-127"/>
              </a:rPr>
              <a:t>투명도 </a:t>
            </a:r>
            <a:r>
              <a:rPr lang="en-US" altLang="ko-KR" smtClean="0">
                <a:solidFill>
                  <a:schemeClr val="bg1"/>
                </a:solidFill>
                <a:latin typeface="도담9" panose="02020603020101020101" pitchFamily="18" charset="-127"/>
                <a:ea typeface="도담9" panose="02020603020101020101" pitchFamily="18" charset="-127"/>
              </a:rPr>
              <a:t>50%</a:t>
            </a:r>
            <a:endParaRPr lang="ko-KR" altLang="en-US">
              <a:solidFill>
                <a:schemeClr val="bg1"/>
              </a:solidFill>
              <a:latin typeface="도담9" panose="02020603020101020101" pitchFamily="18" charset="-127"/>
              <a:ea typeface="도담9" panose="02020603020101020101" pitchFamily="18" charset="-127"/>
            </a:endParaRPr>
          </a:p>
        </p:txBody>
      </p:sp>
      <p:sp>
        <p:nvSpPr>
          <p:cNvPr id="16" name="슬라이드 번호 개체 틀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E2F73-6C1B-46EB-8F9D-ED00D121F374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50934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73517" y="236456"/>
            <a:ext cx="1052420" cy="4341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smtClean="0">
                <a:solidFill>
                  <a:schemeClr val="bg1"/>
                </a:solidFill>
                <a:latin typeface="도담9" panose="02020603020101020101" charset="-127"/>
                <a:ea typeface="도담9" panose="02020603020101020101" charset="-127"/>
              </a:rPr>
              <a:t>S N L</a:t>
            </a:r>
            <a:endParaRPr lang="ko-KR" altLang="en-US" sz="2800">
              <a:solidFill>
                <a:schemeClr val="bg1"/>
              </a:solidFill>
              <a:latin typeface="도담9" panose="02020603020101020101" charset="-127"/>
              <a:ea typeface="도담9" panose="02020603020101020101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73517" y="670638"/>
            <a:ext cx="1052420" cy="4341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ysClr val="windowText" lastClr="000000"/>
                </a:solidFill>
                <a:latin typeface="도담9" panose="02020603020101020101" charset="-127"/>
                <a:ea typeface="도담9" panose="02020603020101020101" charset="-127"/>
              </a:rPr>
              <a:t>랭킹</a:t>
            </a:r>
            <a:endParaRPr lang="ko-KR" altLang="en-US">
              <a:solidFill>
                <a:sysClr val="windowText" lastClr="000000"/>
              </a:solidFill>
              <a:latin typeface="도담9" panose="02020603020101020101" charset="-127"/>
              <a:ea typeface="도담9" panose="02020603020101020101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4276"/>
          <a:stretch/>
        </p:blipFill>
        <p:spPr>
          <a:xfrm>
            <a:off x="808920" y="2018143"/>
            <a:ext cx="4897741" cy="390776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t="4403"/>
          <a:stretch/>
        </p:blipFill>
        <p:spPr>
          <a:xfrm>
            <a:off x="6510980" y="2018143"/>
            <a:ext cx="4904185" cy="3907765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7117237" y="3972025"/>
            <a:ext cx="3817856" cy="637682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E2F73-6C1B-46EB-8F9D-ED00D121F374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00019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73517" y="236456"/>
            <a:ext cx="1052420" cy="4341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smtClean="0">
                <a:solidFill>
                  <a:schemeClr val="bg1"/>
                </a:solidFill>
                <a:latin typeface="도담9" panose="02020603020101020101" charset="-127"/>
                <a:ea typeface="도담9" panose="02020603020101020101" charset="-127"/>
              </a:rPr>
              <a:t>S N L</a:t>
            </a:r>
            <a:endParaRPr lang="ko-KR" altLang="en-US" sz="2800">
              <a:solidFill>
                <a:schemeClr val="bg1"/>
              </a:solidFill>
              <a:latin typeface="도담9" panose="02020603020101020101" charset="-127"/>
              <a:ea typeface="도담9" panose="02020603020101020101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73517" y="670638"/>
            <a:ext cx="1052420" cy="4341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ysClr val="windowText" lastClr="000000"/>
                </a:solidFill>
                <a:latin typeface="도담9" panose="02020603020101020101" charset="-127"/>
                <a:ea typeface="도담9" panose="02020603020101020101" charset="-127"/>
              </a:rPr>
              <a:t>랭킹</a:t>
            </a:r>
            <a:endParaRPr lang="ko-KR" altLang="en-US">
              <a:solidFill>
                <a:sysClr val="windowText" lastClr="000000"/>
              </a:solidFill>
              <a:latin typeface="도담9" panose="02020603020101020101" charset="-127"/>
              <a:ea typeface="도담9" panose="02020603020101020101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214716" y="4575912"/>
            <a:ext cx="3762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>
                <a:solidFill>
                  <a:schemeClr val="bg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ArrayList&lt;ImageIcon</a:t>
            </a:r>
            <a:r>
              <a:rPr lang="en-US" altLang="ko-KR">
                <a:solidFill>
                  <a:schemeClr val="bg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&gt; alphabets</a:t>
            </a:r>
            <a:r>
              <a:rPr lang="en-US" altLang="ko-KR" smtClean="0">
                <a:solidFill>
                  <a:schemeClr val="bg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;</a:t>
            </a:r>
            <a:endParaRPr lang="en-US" altLang="ko-KR">
              <a:solidFill>
                <a:schemeClr val="bg1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214716" y="5248458"/>
            <a:ext cx="3531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bg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ArrayList&lt;ImageIcon&gt; </a:t>
            </a:r>
            <a:r>
              <a:rPr lang="en-US" altLang="ko-KR" smtClean="0">
                <a:solidFill>
                  <a:schemeClr val="bg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numbers;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214716" y="5921004"/>
            <a:ext cx="3762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bg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ArrayList&lt;Character&gt; writeChar;</a:t>
            </a:r>
            <a:endParaRPr lang="ko-KR" altLang="en-US">
              <a:solidFill>
                <a:schemeClr val="bg1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5937" y="1687732"/>
            <a:ext cx="9505950" cy="2400300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E2F73-6C1B-46EB-8F9D-ED00D121F374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72947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73517" y="236456"/>
            <a:ext cx="1052420" cy="4341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smtClean="0">
                <a:solidFill>
                  <a:schemeClr val="bg1"/>
                </a:solidFill>
                <a:latin typeface="도담9" panose="02020603020101020101" charset="-127"/>
                <a:ea typeface="도담9" panose="02020603020101020101" charset="-127"/>
              </a:rPr>
              <a:t>S N L</a:t>
            </a:r>
            <a:endParaRPr lang="ko-KR" altLang="en-US" sz="2800">
              <a:solidFill>
                <a:schemeClr val="bg1"/>
              </a:solidFill>
              <a:latin typeface="도담9" panose="02020603020101020101" charset="-127"/>
              <a:ea typeface="도담9" panose="02020603020101020101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73517" y="670638"/>
            <a:ext cx="1052420" cy="4341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smtClean="0">
                <a:solidFill>
                  <a:sysClr val="windowText" lastClr="000000"/>
                </a:solidFill>
                <a:latin typeface="도담9" panose="02020603020101020101" charset="-127"/>
                <a:ea typeface="도담9" panose="02020603020101020101" charset="-127"/>
              </a:rPr>
              <a:t>클래스구조</a:t>
            </a:r>
            <a:endParaRPr lang="ko-KR" altLang="en-US" sz="1400">
              <a:solidFill>
                <a:sysClr val="windowText" lastClr="000000"/>
              </a:solidFill>
              <a:latin typeface="도담9" panose="02020603020101020101" charset="-127"/>
              <a:ea typeface="도담9" panose="02020603020101020101" charset="-127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1682116" y="1840110"/>
            <a:ext cx="2766141" cy="3026530"/>
            <a:chOff x="595223" y="1708030"/>
            <a:chExt cx="2766141" cy="3026530"/>
          </a:xfrm>
        </p:grpSpPr>
        <p:sp>
          <p:nvSpPr>
            <p:cNvPr id="2" name="직사각형 1"/>
            <p:cNvSpPr/>
            <p:nvPr/>
          </p:nvSpPr>
          <p:spPr>
            <a:xfrm>
              <a:off x="595223" y="1708030"/>
              <a:ext cx="1050697" cy="4966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mtClean="0">
                  <a:solidFill>
                    <a:schemeClr val="tx1"/>
                  </a:solidFill>
                  <a:latin typeface="도담9" panose="02020603020101020101" pitchFamily="18" charset="-127"/>
                  <a:ea typeface="도담9" panose="02020603020101020101" pitchFamily="18" charset="-127"/>
                </a:rPr>
                <a:t>adapter</a:t>
              </a:r>
              <a:endParaRPr lang="ko-KR" altLang="en-US">
                <a:solidFill>
                  <a:schemeClr val="tx1"/>
                </a:solidFill>
                <a:latin typeface="도담9" panose="02020603020101020101" pitchFamily="18" charset="-127"/>
                <a:ea typeface="도담9" panose="02020603020101020101" pitchFamily="18" charset="-127"/>
              </a:endParaRPr>
            </a:p>
          </p:txBody>
        </p:sp>
        <p:cxnSp>
          <p:nvCxnSpPr>
            <p:cNvPr id="8" name="직선 연결선 7"/>
            <p:cNvCxnSpPr>
              <a:stCxn id="2" idx="2"/>
            </p:cNvCxnSpPr>
            <p:nvPr/>
          </p:nvCxnSpPr>
          <p:spPr>
            <a:xfrm flipH="1">
              <a:off x="1105844" y="2204720"/>
              <a:ext cx="14728" cy="230632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/>
            <p:cNvCxnSpPr/>
            <p:nvPr/>
          </p:nvCxnSpPr>
          <p:spPr>
            <a:xfrm>
              <a:off x="1097280" y="3048000"/>
              <a:ext cx="84328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1097280" y="3799840"/>
              <a:ext cx="84328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/>
            <p:cNvCxnSpPr/>
            <p:nvPr/>
          </p:nvCxnSpPr>
          <p:spPr>
            <a:xfrm>
              <a:off x="1097280" y="4511040"/>
              <a:ext cx="84328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직사각형 13"/>
            <p:cNvSpPr/>
            <p:nvPr/>
          </p:nvSpPr>
          <p:spPr>
            <a:xfrm>
              <a:off x="1949124" y="2824480"/>
              <a:ext cx="1412240" cy="44704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mtClean="0">
                  <a:latin typeface="도담9" panose="02020603020101020101" pitchFamily="18" charset="-127"/>
                  <a:ea typeface="도담9" panose="02020603020101020101" pitchFamily="18" charset="-127"/>
                </a:rPr>
                <a:t>MapReader</a:t>
              </a:r>
              <a:endParaRPr lang="ko-KR" altLang="en-US">
                <a:latin typeface="도담9" panose="02020603020101020101" pitchFamily="18" charset="-127"/>
                <a:ea typeface="도담9" panose="02020603020101020101" pitchFamily="18" charset="-127"/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1949124" y="3576320"/>
              <a:ext cx="1412240" cy="44704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mtClean="0">
                  <a:latin typeface="도담9" panose="02020603020101020101" pitchFamily="18" charset="-127"/>
                  <a:ea typeface="도담9" panose="02020603020101020101" pitchFamily="18" charset="-127"/>
                </a:rPr>
                <a:t>Music</a:t>
              </a:r>
              <a:endParaRPr lang="ko-KR" altLang="en-US">
                <a:latin typeface="도담9" panose="02020603020101020101" pitchFamily="18" charset="-127"/>
                <a:ea typeface="도담9" panose="02020603020101020101" pitchFamily="18" charset="-127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949124" y="4287520"/>
              <a:ext cx="1412240" cy="44704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mtClean="0">
                  <a:latin typeface="도담9" panose="02020603020101020101" pitchFamily="18" charset="-127"/>
                  <a:ea typeface="도담9" panose="02020603020101020101" pitchFamily="18" charset="-127"/>
                </a:rPr>
                <a:t>Ranking</a:t>
              </a:r>
              <a:endParaRPr lang="ko-KR" altLang="en-US">
                <a:latin typeface="도담9" panose="02020603020101020101" pitchFamily="18" charset="-127"/>
                <a:ea typeface="도담9" panose="02020603020101020101" pitchFamily="18" charset="-127"/>
              </a:endParaRPr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6926323" y="1840110"/>
            <a:ext cx="3663193" cy="4499730"/>
            <a:chOff x="595223" y="1708030"/>
            <a:chExt cx="3663193" cy="4499730"/>
          </a:xfrm>
        </p:grpSpPr>
        <p:sp>
          <p:nvSpPr>
            <p:cNvPr id="19" name="직사각형 18"/>
            <p:cNvSpPr/>
            <p:nvPr/>
          </p:nvSpPr>
          <p:spPr>
            <a:xfrm>
              <a:off x="595223" y="1708030"/>
              <a:ext cx="1050697" cy="4966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smtClean="0">
                  <a:solidFill>
                    <a:schemeClr val="tx1"/>
                  </a:solidFill>
                  <a:latin typeface="도담9" panose="02020603020101020101" pitchFamily="18" charset="-127"/>
                  <a:ea typeface="도담9" panose="02020603020101020101" pitchFamily="18" charset="-127"/>
                </a:rPr>
                <a:t>custom</a:t>
              </a:r>
            </a:p>
            <a:p>
              <a:pPr algn="ctr"/>
              <a:r>
                <a:rPr lang="en-US" altLang="ko-KR" sz="1600" smtClean="0">
                  <a:solidFill>
                    <a:schemeClr val="tx1"/>
                  </a:solidFill>
                  <a:latin typeface="도담9" panose="02020603020101020101" pitchFamily="18" charset="-127"/>
                  <a:ea typeface="도담9" panose="02020603020101020101" pitchFamily="18" charset="-127"/>
                </a:rPr>
                <a:t>Interface</a:t>
              </a:r>
              <a:endParaRPr lang="ko-KR" altLang="en-US" sz="1600">
                <a:solidFill>
                  <a:schemeClr val="tx1"/>
                </a:solidFill>
                <a:latin typeface="도담9" panose="02020603020101020101" pitchFamily="18" charset="-127"/>
                <a:ea typeface="도담9" panose="02020603020101020101" pitchFamily="18" charset="-127"/>
              </a:endParaRPr>
            </a:p>
          </p:txBody>
        </p:sp>
        <p:cxnSp>
          <p:nvCxnSpPr>
            <p:cNvPr id="20" name="직선 연결선 19"/>
            <p:cNvCxnSpPr>
              <a:stCxn id="19" idx="2"/>
            </p:cNvCxnSpPr>
            <p:nvPr/>
          </p:nvCxnSpPr>
          <p:spPr>
            <a:xfrm flipH="1">
              <a:off x="1069406" y="2204720"/>
              <a:ext cx="51166" cy="377952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/>
            <p:nvPr/>
          </p:nvCxnSpPr>
          <p:spPr>
            <a:xfrm>
              <a:off x="1097280" y="3048000"/>
              <a:ext cx="84328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/>
            <p:cNvCxnSpPr/>
            <p:nvPr/>
          </p:nvCxnSpPr>
          <p:spPr>
            <a:xfrm>
              <a:off x="1097280" y="3799840"/>
              <a:ext cx="84328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/>
            <p:cNvCxnSpPr/>
            <p:nvPr/>
          </p:nvCxnSpPr>
          <p:spPr>
            <a:xfrm>
              <a:off x="1097280" y="4511040"/>
              <a:ext cx="84328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직사각형 23"/>
            <p:cNvSpPr/>
            <p:nvPr/>
          </p:nvSpPr>
          <p:spPr>
            <a:xfrm>
              <a:off x="1949124" y="2824480"/>
              <a:ext cx="1412240" cy="44704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mtClean="0">
                  <a:latin typeface="도담9" panose="02020603020101020101" pitchFamily="18" charset="-127"/>
                  <a:ea typeface="도담9" panose="02020603020101020101" pitchFamily="18" charset="-127"/>
                </a:rPr>
                <a:t>Attackable</a:t>
              </a:r>
              <a:endParaRPr lang="ko-KR" altLang="en-US">
                <a:latin typeface="도담9" panose="02020603020101020101" pitchFamily="18" charset="-127"/>
                <a:ea typeface="도담9" panose="02020603020101020101" pitchFamily="18" charset="-127"/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1949124" y="3576320"/>
              <a:ext cx="2309292" cy="44704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mtClean="0">
                  <a:latin typeface="도담9" panose="02020603020101020101" pitchFamily="18" charset="-127"/>
                  <a:ea typeface="도담9" panose="02020603020101020101" pitchFamily="18" charset="-127"/>
                </a:rPr>
                <a:t>AutoMovingListener</a:t>
              </a:r>
              <a:endParaRPr lang="ko-KR" altLang="en-US">
                <a:latin typeface="도담9" panose="02020603020101020101" pitchFamily="18" charset="-127"/>
                <a:ea typeface="도담9" panose="02020603020101020101" pitchFamily="18" charset="-127"/>
              </a:endParaRP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1949124" y="4287520"/>
              <a:ext cx="1789756" cy="44704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mtClean="0">
                  <a:latin typeface="도담9" panose="02020603020101020101" pitchFamily="18" charset="-127"/>
                  <a:ea typeface="도담9" panose="02020603020101020101" pitchFamily="18" charset="-127"/>
                </a:rPr>
                <a:t>CharacterType</a:t>
              </a:r>
              <a:endParaRPr lang="ko-KR" altLang="en-US">
                <a:latin typeface="도담9" panose="02020603020101020101" pitchFamily="18" charset="-127"/>
                <a:ea typeface="도담9" panose="02020603020101020101" pitchFamily="18" charset="-127"/>
              </a:endParaRPr>
            </a:p>
          </p:txBody>
        </p:sp>
        <p:cxnSp>
          <p:nvCxnSpPr>
            <p:cNvPr id="29" name="직선 연결선 28"/>
            <p:cNvCxnSpPr/>
            <p:nvPr/>
          </p:nvCxnSpPr>
          <p:spPr>
            <a:xfrm>
              <a:off x="1097280" y="5212080"/>
              <a:ext cx="84328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직사각형 29"/>
            <p:cNvSpPr/>
            <p:nvPr/>
          </p:nvSpPr>
          <p:spPr>
            <a:xfrm>
              <a:off x="1949124" y="4988560"/>
              <a:ext cx="1789756" cy="44704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mtClean="0">
                  <a:latin typeface="도담9" panose="02020603020101020101" pitchFamily="18" charset="-127"/>
                  <a:ea typeface="도담9" panose="02020603020101020101" pitchFamily="18" charset="-127"/>
                </a:rPr>
                <a:t>Direction</a:t>
              </a:r>
              <a:endParaRPr lang="ko-KR" altLang="en-US">
                <a:latin typeface="도담9" panose="02020603020101020101" pitchFamily="18" charset="-127"/>
                <a:ea typeface="도담9" panose="02020603020101020101" pitchFamily="18" charset="-127"/>
              </a:endParaRPr>
            </a:p>
          </p:txBody>
        </p:sp>
        <p:cxnSp>
          <p:nvCxnSpPr>
            <p:cNvPr id="31" name="직선 연결선 30"/>
            <p:cNvCxnSpPr/>
            <p:nvPr/>
          </p:nvCxnSpPr>
          <p:spPr>
            <a:xfrm>
              <a:off x="1069406" y="5984240"/>
              <a:ext cx="84328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직사각형 31"/>
            <p:cNvSpPr/>
            <p:nvPr/>
          </p:nvSpPr>
          <p:spPr>
            <a:xfrm>
              <a:off x="1949124" y="5760720"/>
              <a:ext cx="1789756" cy="44704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mtClean="0">
                  <a:latin typeface="도담9" panose="02020603020101020101" pitchFamily="18" charset="-127"/>
                  <a:ea typeface="도담9" panose="02020603020101020101" pitchFamily="18" charset="-127"/>
                </a:rPr>
                <a:t>JumpListener</a:t>
              </a:r>
              <a:endParaRPr lang="ko-KR" altLang="en-US">
                <a:latin typeface="도담9" panose="02020603020101020101" pitchFamily="18" charset="-127"/>
                <a:ea typeface="도담9" panose="02020603020101020101" pitchFamily="18" charset="-127"/>
              </a:endParaRPr>
            </a:p>
          </p:txBody>
        </p:sp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E2F73-6C1B-46EB-8F9D-ED00D121F374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78787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73517" y="236456"/>
            <a:ext cx="1052420" cy="4341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smtClean="0">
                <a:solidFill>
                  <a:schemeClr val="bg1"/>
                </a:solidFill>
                <a:latin typeface="도담9" panose="02020603020101020101" charset="-127"/>
                <a:ea typeface="도담9" panose="02020603020101020101" charset="-127"/>
              </a:rPr>
              <a:t>S N L</a:t>
            </a:r>
            <a:endParaRPr lang="ko-KR" altLang="en-US" sz="2800">
              <a:solidFill>
                <a:schemeClr val="bg1"/>
              </a:solidFill>
              <a:latin typeface="도담9" panose="02020603020101020101" charset="-127"/>
              <a:ea typeface="도담9" panose="02020603020101020101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73517" y="670638"/>
            <a:ext cx="1052420" cy="4341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smtClean="0">
                <a:solidFill>
                  <a:sysClr val="windowText" lastClr="000000"/>
                </a:solidFill>
                <a:latin typeface="도담9" panose="02020603020101020101" charset="-127"/>
                <a:ea typeface="도담9" panose="02020603020101020101" charset="-127"/>
              </a:rPr>
              <a:t>클래스구조</a:t>
            </a:r>
            <a:endParaRPr lang="ko-KR" altLang="en-US" sz="1400">
              <a:solidFill>
                <a:sysClr val="windowText" lastClr="000000"/>
              </a:solidFill>
              <a:latin typeface="도담9" panose="02020603020101020101" charset="-127"/>
              <a:ea typeface="도담9" panose="02020603020101020101" charset="-127"/>
            </a:endParaRPr>
          </a:p>
        </p:txBody>
      </p:sp>
      <p:grpSp>
        <p:nvGrpSpPr>
          <p:cNvPr id="38" name="그룹 37"/>
          <p:cNvGrpSpPr/>
          <p:nvPr/>
        </p:nvGrpSpPr>
        <p:grpSpPr>
          <a:xfrm>
            <a:off x="1425937" y="1708030"/>
            <a:ext cx="3143657" cy="4423281"/>
            <a:chOff x="595223" y="1708030"/>
            <a:chExt cx="3143657" cy="4423281"/>
          </a:xfrm>
        </p:grpSpPr>
        <p:sp>
          <p:nvSpPr>
            <p:cNvPr id="39" name="직사각형 38"/>
            <p:cNvSpPr/>
            <p:nvPr/>
          </p:nvSpPr>
          <p:spPr>
            <a:xfrm>
              <a:off x="595223" y="1708030"/>
              <a:ext cx="1050697" cy="4966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smtClean="0">
                  <a:solidFill>
                    <a:schemeClr val="tx1"/>
                  </a:solidFill>
                  <a:latin typeface="도담9" panose="02020603020101020101" pitchFamily="18" charset="-127"/>
                  <a:ea typeface="도담9" panose="02020603020101020101" pitchFamily="18" charset="-127"/>
                </a:rPr>
                <a:t>gui</a:t>
              </a:r>
              <a:endParaRPr lang="ko-KR" altLang="en-US" sz="1600">
                <a:solidFill>
                  <a:schemeClr val="tx1"/>
                </a:solidFill>
                <a:latin typeface="도담9" panose="02020603020101020101" pitchFamily="18" charset="-127"/>
                <a:ea typeface="도담9" panose="02020603020101020101" pitchFamily="18" charset="-127"/>
              </a:endParaRPr>
            </a:p>
          </p:txBody>
        </p:sp>
        <p:cxnSp>
          <p:nvCxnSpPr>
            <p:cNvPr id="40" name="직선 연결선 39"/>
            <p:cNvCxnSpPr>
              <a:stCxn id="39" idx="2"/>
            </p:cNvCxnSpPr>
            <p:nvPr/>
          </p:nvCxnSpPr>
          <p:spPr>
            <a:xfrm flipH="1">
              <a:off x="1067415" y="2204720"/>
              <a:ext cx="53157" cy="3926591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40"/>
            <p:cNvCxnSpPr/>
            <p:nvPr/>
          </p:nvCxnSpPr>
          <p:spPr>
            <a:xfrm>
              <a:off x="1097280" y="2702560"/>
              <a:ext cx="84328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 41"/>
            <p:cNvCxnSpPr/>
            <p:nvPr/>
          </p:nvCxnSpPr>
          <p:spPr>
            <a:xfrm>
              <a:off x="1097280" y="3454400"/>
              <a:ext cx="84328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 42"/>
            <p:cNvCxnSpPr/>
            <p:nvPr/>
          </p:nvCxnSpPr>
          <p:spPr>
            <a:xfrm>
              <a:off x="1097280" y="4165600"/>
              <a:ext cx="84328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직사각형 43"/>
            <p:cNvSpPr/>
            <p:nvPr/>
          </p:nvSpPr>
          <p:spPr>
            <a:xfrm>
              <a:off x="1949124" y="2479040"/>
              <a:ext cx="1789756" cy="44704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mtClean="0">
                  <a:latin typeface="도담9" panose="02020603020101020101" pitchFamily="18" charset="-127"/>
                  <a:ea typeface="도담9" panose="02020603020101020101" pitchFamily="18" charset="-127"/>
                </a:rPr>
                <a:t>CharacterPanel</a:t>
              </a:r>
              <a:endParaRPr lang="ko-KR" altLang="en-US">
                <a:latin typeface="도담9" panose="02020603020101020101" pitchFamily="18" charset="-127"/>
                <a:ea typeface="도담9" panose="02020603020101020101" pitchFamily="18" charset="-127"/>
              </a:endParaRPr>
            </a:p>
          </p:txBody>
        </p:sp>
        <p:sp>
          <p:nvSpPr>
            <p:cNvPr id="45" name="직사각형 44"/>
            <p:cNvSpPr/>
            <p:nvPr/>
          </p:nvSpPr>
          <p:spPr>
            <a:xfrm>
              <a:off x="1949124" y="3230880"/>
              <a:ext cx="1574976" cy="44704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mtClean="0">
                  <a:latin typeface="도담9" panose="02020603020101020101" pitchFamily="18" charset="-127"/>
                  <a:ea typeface="도담9" panose="02020603020101020101" pitchFamily="18" charset="-127"/>
                </a:rPr>
                <a:t>ExplainPanel</a:t>
              </a:r>
              <a:endParaRPr lang="ko-KR" altLang="en-US">
                <a:latin typeface="도담9" panose="02020603020101020101" pitchFamily="18" charset="-127"/>
                <a:ea typeface="도담9" panose="02020603020101020101" pitchFamily="18" charset="-127"/>
              </a:endParaRPr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1949124" y="3942080"/>
              <a:ext cx="1789756" cy="44704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mtClean="0">
                  <a:latin typeface="도담9" panose="02020603020101020101" pitchFamily="18" charset="-127"/>
                  <a:ea typeface="도담9" panose="02020603020101020101" pitchFamily="18" charset="-127"/>
                </a:rPr>
                <a:t>FrameManager</a:t>
              </a:r>
              <a:endParaRPr lang="ko-KR" altLang="en-US">
                <a:latin typeface="도담9" panose="02020603020101020101" pitchFamily="18" charset="-127"/>
                <a:ea typeface="도담9" panose="02020603020101020101" pitchFamily="18" charset="-127"/>
              </a:endParaRPr>
            </a:p>
          </p:txBody>
        </p:sp>
        <p:cxnSp>
          <p:nvCxnSpPr>
            <p:cNvPr id="47" name="직선 연결선 46"/>
            <p:cNvCxnSpPr/>
            <p:nvPr/>
          </p:nvCxnSpPr>
          <p:spPr>
            <a:xfrm>
              <a:off x="1097280" y="4866640"/>
              <a:ext cx="84328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직사각형 47"/>
            <p:cNvSpPr/>
            <p:nvPr/>
          </p:nvSpPr>
          <p:spPr>
            <a:xfrm>
              <a:off x="1949124" y="4643120"/>
              <a:ext cx="1503856" cy="44704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mtClean="0">
                  <a:latin typeface="도담9" panose="02020603020101020101" pitchFamily="18" charset="-127"/>
                  <a:ea typeface="도담9" panose="02020603020101020101" pitchFamily="18" charset="-127"/>
                </a:rPr>
                <a:t>GamePanel</a:t>
              </a:r>
              <a:endParaRPr lang="ko-KR" altLang="en-US">
                <a:latin typeface="도담9" panose="02020603020101020101" pitchFamily="18" charset="-127"/>
                <a:ea typeface="도담9" panose="02020603020101020101" pitchFamily="18" charset="-127"/>
              </a:endParaRPr>
            </a:p>
          </p:txBody>
        </p:sp>
        <p:cxnSp>
          <p:nvCxnSpPr>
            <p:cNvPr id="49" name="직선 연결선 48"/>
            <p:cNvCxnSpPr/>
            <p:nvPr/>
          </p:nvCxnSpPr>
          <p:spPr>
            <a:xfrm>
              <a:off x="1069406" y="5638800"/>
              <a:ext cx="84328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직사각형 49"/>
            <p:cNvSpPr/>
            <p:nvPr/>
          </p:nvSpPr>
          <p:spPr>
            <a:xfrm>
              <a:off x="1949124" y="5415280"/>
              <a:ext cx="1213242" cy="44704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mtClean="0">
                  <a:latin typeface="도담9" panose="02020603020101020101" pitchFamily="18" charset="-127"/>
                  <a:ea typeface="도담9" panose="02020603020101020101" pitchFamily="18" charset="-127"/>
                </a:rPr>
                <a:t>HallPanel</a:t>
              </a:r>
              <a:endParaRPr lang="ko-KR" altLang="en-US">
                <a:latin typeface="도담9" panose="02020603020101020101" pitchFamily="18" charset="-127"/>
                <a:ea typeface="도담9" panose="02020603020101020101" pitchFamily="18" charset="-127"/>
              </a:endParaRPr>
            </a:p>
          </p:txBody>
        </p:sp>
      </p:grpSp>
      <p:grpSp>
        <p:nvGrpSpPr>
          <p:cNvPr id="51" name="그룹 50"/>
          <p:cNvGrpSpPr/>
          <p:nvPr/>
        </p:nvGrpSpPr>
        <p:grpSpPr>
          <a:xfrm>
            <a:off x="7213322" y="2702560"/>
            <a:ext cx="2455172" cy="3230880"/>
            <a:chOff x="1068928" y="2204720"/>
            <a:chExt cx="2455172" cy="3230880"/>
          </a:xfrm>
        </p:grpSpPr>
        <p:cxnSp>
          <p:nvCxnSpPr>
            <p:cNvPr id="53" name="직선 연결선 52"/>
            <p:cNvCxnSpPr/>
            <p:nvPr/>
          </p:nvCxnSpPr>
          <p:spPr>
            <a:xfrm flipH="1">
              <a:off x="1068928" y="2204720"/>
              <a:ext cx="51644" cy="300736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 53"/>
            <p:cNvCxnSpPr/>
            <p:nvPr/>
          </p:nvCxnSpPr>
          <p:spPr>
            <a:xfrm>
              <a:off x="1097280" y="3048000"/>
              <a:ext cx="84328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 54"/>
            <p:cNvCxnSpPr/>
            <p:nvPr/>
          </p:nvCxnSpPr>
          <p:spPr>
            <a:xfrm>
              <a:off x="1097280" y="3799840"/>
              <a:ext cx="84328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 55"/>
            <p:cNvCxnSpPr/>
            <p:nvPr/>
          </p:nvCxnSpPr>
          <p:spPr>
            <a:xfrm>
              <a:off x="1097280" y="4511040"/>
              <a:ext cx="84328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직사각형 56"/>
            <p:cNvSpPr/>
            <p:nvPr/>
          </p:nvSpPr>
          <p:spPr>
            <a:xfrm>
              <a:off x="1949124" y="2824480"/>
              <a:ext cx="1213242" cy="44704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mtClean="0">
                  <a:latin typeface="도담9" panose="02020603020101020101" pitchFamily="18" charset="-127"/>
                  <a:ea typeface="도담9" panose="02020603020101020101" pitchFamily="18" charset="-127"/>
                </a:rPr>
                <a:t>MainPanel</a:t>
              </a:r>
              <a:endParaRPr lang="ko-KR" altLang="en-US">
                <a:latin typeface="도담9" panose="02020603020101020101" pitchFamily="18" charset="-127"/>
                <a:ea typeface="도담9" panose="02020603020101020101" pitchFamily="18" charset="-127"/>
              </a:endParaRPr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1949124" y="3576320"/>
              <a:ext cx="1574976" cy="44704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mtClean="0">
                  <a:latin typeface="도담9" panose="02020603020101020101" pitchFamily="18" charset="-127"/>
                  <a:ea typeface="도담9" panose="02020603020101020101" pitchFamily="18" charset="-127"/>
                </a:rPr>
                <a:t>RegisterPanel</a:t>
              </a:r>
              <a:endParaRPr lang="ko-KR" altLang="en-US">
                <a:latin typeface="도담9" panose="02020603020101020101" pitchFamily="18" charset="-127"/>
                <a:ea typeface="도담9" panose="02020603020101020101" pitchFamily="18" charset="-127"/>
              </a:endParaRPr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1949124" y="4287520"/>
              <a:ext cx="715202" cy="44704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mtClean="0">
                  <a:latin typeface="도담9" panose="02020603020101020101" pitchFamily="18" charset="-127"/>
                  <a:ea typeface="도담9" panose="02020603020101020101" pitchFamily="18" charset="-127"/>
                </a:rPr>
                <a:t>SNL</a:t>
              </a:r>
              <a:endParaRPr lang="ko-KR" altLang="en-US">
                <a:latin typeface="도담9" panose="02020603020101020101" pitchFamily="18" charset="-127"/>
                <a:ea typeface="도담9" panose="02020603020101020101" pitchFamily="18" charset="-127"/>
              </a:endParaRPr>
            </a:p>
          </p:txBody>
        </p:sp>
        <p:cxnSp>
          <p:nvCxnSpPr>
            <p:cNvPr id="60" name="직선 연결선 59"/>
            <p:cNvCxnSpPr/>
            <p:nvPr/>
          </p:nvCxnSpPr>
          <p:spPr>
            <a:xfrm>
              <a:off x="1076960" y="5212080"/>
              <a:ext cx="84328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직사각형 60"/>
            <p:cNvSpPr/>
            <p:nvPr/>
          </p:nvSpPr>
          <p:spPr>
            <a:xfrm>
              <a:off x="1949124" y="4988560"/>
              <a:ext cx="1452690" cy="44704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mtClean="0">
                  <a:latin typeface="도담9" panose="02020603020101020101" pitchFamily="18" charset="-127"/>
                  <a:ea typeface="도담9" panose="02020603020101020101" pitchFamily="18" charset="-127"/>
                </a:rPr>
                <a:t>StoryPanel</a:t>
              </a:r>
              <a:endParaRPr lang="ko-KR" altLang="en-US">
                <a:latin typeface="도담9" panose="02020603020101020101" pitchFamily="18" charset="-127"/>
                <a:ea typeface="도담9" panose="02020603020101020101" pitchFamily="18" charset="-127"/>
              </a:endParaRPr>
            </a:p>
          </p:txBody>
        </p:sp>
      </p:grp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E2F73-6C1B-46EB-8F9D-ED00D121F374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38574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73517" y="236456"/>
            <a:ext cx="1052420" cy="4341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smtClean="0">
                <a:solidFill>
                  <a:schemeClr val="bg1"/>
                </a:solidFill>
                <a:latin typeface="도담9" panose="02020603020101020101" charset="-127"/>
                <a:ea typeface="도담9" panose="02020603020101020101" charset="-127"/>
              </a:rPr>
              <a:t>S N L</a:t>
            </a:r>
            <a:endParaRPr lang="ko-KR" altLang="en-US" sz="2800">
              <a:solidFill>
                <a:schemeClr val="bg1"/>
              </a:solidFill>
              <a:latin typeface="도담9" panose="02020603020101020101" charset="-127"/>
              <a:ea typeface="도담9" panose="02020603020101020101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73517" y="670638"/>
            <a:ext cx="1052420" cy="4341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smtClean="0">
                <a:solidFill>
                  <a:sysClr val="windowText" lastClr="000000"/>
                </a:solidFill>
                <a:latin typeface="도담9" panose="02020603020101020101" charset="-127"/>
                <a:ea typeface="도담9" panose="02020603020101020101" charset="-127"/>
              </a:rPr>
              <a:t>클래스구조</a:t>
            </a:r>
            <a:endParaRPr lang="ko-KR" altLang="en-US" sz="1400">
              <a:solidFill>
                <a:sysClr val="windowText" lastClr="000000"/>
              </a:solidFill>
              <a:latin typeface="도담9" panose="02020603020101020101" charset="-127"/>
              <a:ea typeface="도담9" panose="02020603020101020101" charset="-127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7300596" y="1840110"/>
            <a:ext cx="3204843" cy="2264531"/>
            <a:chOff x="595223" y="2470029"/>
            <a:chExt cx="3204843" cy="2264531"/>
          </a:xfrm>
        </p:grpSpPr>
        <p:sp>
          <p:nvSpPr>
            <p:cNvPr id="2" name="직사각형 1"/>
            <p:cNvSpPr/>
            <p:nvPr/>
          </p:nvSpPr>
          <p:spPr>
            <a:xfrm>
              <a:off x="595223" y="2470029"/>
              <a:ext cx="1050697" cy="4966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mtClean="0">
                  <a:solidFill>
                    <a:schemeClr val="tx1"/>
                  </a:solidFill>
                  <a:latin typeface="도담9" panose="02020603020101020101" pitchFamily="18" charset="-127"/>
                  <a:ea typeface="도담9" panose="02020603020101020101" pitchFamily="18" charset="-127"/>
                </a:rPr>
                <a:t>thread</a:t>
              </a:r>
              <a:endParaRPr lang="ko-KR" altLang="en-US">
                <a:solidFill>
                  <a:schemeClr val="tx1"/>
                </a:solidFill>
                <a:latin typeface="도담9" panose="02020603020101020101" pitchFamily="18" charset="-127"/>
                <a:ea typeface="도담9" panose="02020603020101020101" pitchFamily="18" charset="-127"/>
              </a:endParaRPr>
            </a:p>
          </p:txBody>
        </p:sp>
        <p:cxnSp>
          <p:nvCxnSpPr>
            <p:cNvPr id="8" name="직선 연결선 7"/>
            <p:cNvCxnSpPr/>
            <p:nvPr/>
          </p:nvCxnSpPr>
          <p:spPr>
            <a:xfrm flipH="1">
              <a:off x="1105844" y="2966720"/>
              <a:ext cx="9862" cy="154432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1097280" y="3799840"/>
              <a:ext cx="84328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/>
            <p:cNvCxnSpPr/>
            <p:nvPr/>
          </p:nvCxnSpPr>
          <p:spPr>
            <a:xfrm>
              <a:off x="1097280" y="4511040"/>
              <a:ext cx="84328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직사각형 14"/>
            <p:cNvSpPr/>
            <p:nvPr/>
          </p:nvSpPr>
          <p:spPr>
            <a:xfrm>
              <a:off x="1949123" y="3576320"/>
              <a:ext cx="1515663" cy="44704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mtClean="0">
                  <a:latin typeface="도담9" panose="02020603020101020101" pitchFamily="18" charset="-127"/>
                  <a:ea typeface="도담9" panose="02020603020101020101" pitchFamily="18" charset="-127"/>
                </a:rPr>
                <a:t>JumpThread</a:t>
              </a:r>
              <a:endParaRPr lang="ko-KR" altLang="en-US">
                <a:latin typeface="도담9" panose="02020603020101020101" pitchFamily="18" charset="-127"/>
                <a:ea typeface="도담9" panose="02020603020101020101" pitchFamily="18" charset="-127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949123" y="4287520"/>
              <a:ext cx="1850943" cy="44704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mtClean="0">
                  <a:latin typeface="도담9" panose="02020603020101020101" pitchFamily="18" charset="-127"/>
                  <a:ea typeface="도담9" panose="02020603020101020101" pitchFamily="18" charset="-127"/>
                </a:rPr>
                <a:t>MonsterThread</a:t>
              </a:r>
              <a:endParaRPr lang="ko-KR" altLang="en-US">
                <a:latin typeface="도담9" panose="02020603020101020101" pitchFamily="18" charset="-127"/>
                <a:ea typeface="도담9" panose="02020603020101020101" pitchFamily="18" charset="-127"/>
              </a:endParaRPr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1876803" y="1840110"/>
            <a:ext cx="2583437" cy="4499730"/>
            <a:chOff x="595223" y="1708030"/>
            <a:chExt cx="2583437" cy="4499730"/>
          </a:xfrm>
        </p:grpSpPr>
        <p:sp>
          <p:nvSpPr>
            <p:cNvPr id="19" name="직사각형 18"/>
            <p:cNvSpPr/>
            <p:nvPr/>
          </p:nvSpPr>
          <p:spPr>
            <a:xfrm>
              <a:off x="595223" y="1708030"/>
              <a:ext cx="1050697" cy="4966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mtClean="0">
                  <a:solidFill>
                    <a:schemeClr val="tx1"/>
                  </a:solidFill>
                  <a:latin typeface="도담9" panose="02020603020101020101" pitchFamily="18" charset="-127"/>
                  <a:ea typeface="도담9" panose="02020603020101020101" pitchFamily="18" charset="-127"/>
                </a:rPr>
                <a:t>model</a:t>
              </a:r>
              <a:endParaRPr lang="ko-KR" altLang="en-US" sz="1600">
                <a:solidFill>
                  <a:schemeClr val="tx1"/>
                </a:solidFill>
                <a:latin typeface="도담9" panose="02020603020101020101" pitchFamily="18" charset="-127"/>
                <a:ea typeface="도담9" panose="02020603020101020101" pitchFamily="18" charset="-127"/>
              </a:endParaRPr>
            </a:p>
          </p:txBody>
        </p:sp>
        <p:cxnSp>
          <p:nvCxnSpPr>
            <p:cNvPr id="20" name="직선 연결선 19"/>
            <p:cNvCxnSpPr>
              <a:stCxn id="19" idx="2"/>
            </p:cNvCxnSpPr>
            <p:nvPr/>
          </p:nvCxnSpPr>
          <p:spPr>
            <a:xfrm flipH="1">
              <a:off x="1069406" y="2204720"/>
              <a:ext cx="51166" cy="377952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/>
            <p:nvPr/>
          </p:nvCxnSpPr>
          <p:spPr>
            <a:xfrm>
              <a:off x="1097280" y="3048000"/>
              <a:ext cx="84328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/>
            <p:cNvCxnSpPr/>
            <p:nvPr/>
          </p:nvCxnSpPr>
          <p:spPr>
            <a:xfrm>
              <a:off x="1097280" y="3799840"/>
              <a:ext cx="84328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/>
            <p:cNvCxnSpPr/>
            <p:nvPr/>
          </p:nvCxnSpPr>
          <p:spPr>
            <a:xfrm>
              <a:off x="1097280" y="4511040"/>
              <a:ext cx="84328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직사각형 23"/>
            <p:cNvSpPr/>
            <p:nvPr/>
          </p:nvSpPr>
          <p:spPr>
            <a:xfrm>
              <a:off x="1949124" y="2824480"/>
              <a:ext cx="1229536" cy="44704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mtClean="0">
                  <a:latin typeface="도담9" panose="02020603020101020101" pitchFamily="18" charset="-127"/>
                  <a:ea typeface="도담9" panose="02020603020101020101" pitchFamily="18" charset="-127"/>
                </a:rPr>
                <a:t>GameObj</a:t>
              </a:r>
              <a:endParaRPr lang="ko-KR" altLang="en-US">
                <a:latin typeface="도담9" panose="02020603020101020101" pitchFamily="18" charset="-127"/>
                <a:ea typeface="도담9" panose="02020603020101020101" pitchFamily="18" charset="-127"/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1949124" y="3576320"/>
              <a:ext cx="1229536" cy="44704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mtClean="0">
                  <a:latin typeface="도담9" panose="02020603020101020101" pitchFamily="18" charset="-127"/>
                  <a:ea typeface="도담9" panose="02020603020101020101" pitchFamily="18" charset="-127"/>
                </a:rPr>
                <a:t>Location</a:t>
              </a:r>
              <a:endParaRPr lang="ko-KR" altLang="en-US">
                <a:latin typeface="도담9" panose="02020603020101020101" pitchFamily="18" charset="-127"/>
                <a:ea typeface="도담9" panose="02020603020101020101" pitchFamily="18" charset="-127"/>
              </a:endParaRP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1949124" y="4287520"/>
              <a:ext cx="1097456" cy="44704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mtClean="0">
                  <a:latin typeface="도담9" panose="02020603020101020101" pitchFamily="18" charset="-127"/>
                  <a:ea typeface="도담9" panose="02020603020101020101" pitchFamily="18" charset="-127"/>
                </a:rPr>
                <a:t>Monster</a:t>
              </a:r>
              <a:endParaRPr lang="ko-KR" altLang="en-US">
                <a:latin typeface="도담9" panose="02020603020101020101" pitchFamily="18" charset="-127"/>
                <a:ea typeface="도담9" panose="02020603020101020101" pitchFamily="18" charset="-127"/>
              </a:endParaRPr>
            </a:p>
          </p:txBody>
        </p:sp>
        <p:cxnSp>
          <p:nvCxnSpPr>
            <p:cNvPr id="29" name="직선 연결선 28"/>
            <p:cNvCxnSpPr/>
            <p:nvPr/>
          </p:nvCxnSpPr>
          <p:spPr>
            <a:xfrm>
              <a:off x="1097280" y="5212080"/>
              <a:ext cx="84328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직사각형 29"/>
            <p:cNvSpPr/>
            <p:nvPr/>
          </p:nvSpPr>
          <p:spPr>
            <a:xfrm>
              <a:off x="1949124" y="4988560"/>
              <a:ext cx="934896" cy="44704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mtClean="0">
                  <a:latin typeface="도담9" panose="02020603020101020101" pitchFamily="18" charset="-127"/>
                  <a:ea typeface="도담9" panose="02020603020101020101" pitchFamily="18" charset="-127"/>
                </a:rPr>
                <a:t>Player</a:t>
              </a:r>
              <a:endParaRPr lang="ko-KR" altLang="en-US">
                <a:latin typeface="도담9" panose="02020603020101020101" pitchFamily="18" charset="-127"/>
                <a:ea typeface="도담9" panose="02020603020101020101" pitchFamily="18" charset="-127"/>
              </a:endParaRPr>
            </a:p>
          </p:txBody>
        </p:sp>
        <p:cxnSp>
          <p:nvCxnSpPr>
            <p:cNvPr id="31" name="직선 연결선 30"/>
            <p:cNvCxnSpPr/>
            <p:nvPr/>
          </p:nvCxnSpPr>
          <p:spPr>
            <a:xfrm>
              <a:off x="1069406" y="5984240"/>
              <a:ext cx="84328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직사각형 31"/>
            <p:cNvSpPr/>
            <p:nvPr/>
          </p:nvSpPr>
          <p:spPr>
            <a:xfrm>
              <a:off x="1949124" y="5760720"/>
              <a:ext cx="1097456" cy="44704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mtClean="0">
                  <a:latin typeface="도담9" panose="02020603020101020101" pitchFamily="18" charset="-127"/>
                  <a:ea typeface="도담9" panose="02020603020101020101" pitchFamily="18" charset="-127"/>
                </a:rPr>
                <a:t>Record</a:t>
              </a:r>
              <a:endParaRPr lang="ko-KR" altLang="en-US">
                <a:latin typeface="도담9" panose="02020603020101020101" pitchFamily="18" charset="-127"/>
                <a:ea typeface="도담9" panose="02020603020101020101" pitchFamily="18" charset="-127"/>
              </a:endParaRPr>
            </a:p>
          </p:txBody>
        </p:sp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E2F73-6C1B-46EB-8F9D-ED00D121F374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07163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/>
          <p:cNvSpPr/>
          <p:nvPr/>
        </p:nvSpPr>
        <p:spPr>
          <a:xfrm>
            <a:off x="7092280" y="0"/>
            <a:ext cx="5099720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748063" y="1874946"/>
            <a:ext cx="397434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800" b="1" err="1" smtClean="0">
                <a:latin typeface="모리스9" panose="02020601000101010101" pitchFamily="18" charset="-127"/>
                <a:ea typeface="모리스9" panose="02020601000101010101" pitchFamily="18" charset="-127"/>
              </a:rPr>
              <a:t>스마트폰보다</a:t>
            </a:r>
            <a:r>
              <a:rPr lang="ko-KR" altLang="en-US" sz="2800" b="1" smtClean="0">
                <a:latin typeface="모리스9" panose="02020601000101010101" pitchFamily="18" charset="-127"/>
                <a:ea typeface="모리스9" panose="02020601000101010101" pitchFamily="18" charset="-127"/>
              </a:rPr>
              <a:t> </a:t>
            </a:r>
            <a:r>
              <a:rPr lang="ko-KR" altLang="ko-KR" sz="2800" b="1" smtClean="0">
                <a:latin typeface="모리스9" panose="02020601000101010101" pitchFamily="18" charset="-127"/>
                <a:ea typeface="모리스9" panose="02020601000101010101" pitchFamily="18" charset="-127"/>
              </a:rPr>
              <a:t>오락기를</a:t>
            </a:r>
            <a:endParaRPr lang="en-US" altLang="ko-KR" sz="2800" b="1" smtClean="0">
              <a:latin typeface="모리스9" panose="02020601000101010101" pitchFamily="18" charset="-127"/>
              <a:ea typeface="모리스9" panose="02020601000101010101" pitchFamily="18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2800" b="1" smtClean="0">
                <a:latin typeface="모리스9" panose="02020601000101010101" pitchFamily="18" charset="-127"/>
                <a:ea typeface="모리스9" panose="02020601000101010101" pitchFamily="18" charset="-127"/>
              </a:rPr>
              <a:t>즐겼던</a:t>
            </a:r>
            <a:r>
              <a:rPr lang="ko-KR" altLang="ko-KR" sz="2800" b="1" smtClean="0">
                <a:latin typeface="모리스9" panose="02020601000101010101" pitchFamily="18" charset="-127"/>
                <a:ea typeface="모리스9" panose="02020601000101010101" pitchFamily="18" charset="-127"/>
              </a:rPr>
              <a:t> </a:t>
            </a:r>
            <a:r>
              <a:rPr lang="ko-KR" altLang="ko-KR" sz="2800" b="1">
                <a:latin typeface="모리스9" panose="02020601000101010101" pitchFamily="18" charset="-127"/>
                <a:ea typeface="모리스9" panose="02020601000101010101" pitchFamily="18" charset="-127"/>
              </a:rPr>
              <a:t>그 </a:t>
            </a:r>
            <a:r>
              <a:rPr lang="ko-KR" altLang="ko-KR" sz="2800" b="1" smtClean="0">
                <a:latin typeface="모리스9" panose="02020601000101010101" pitchFamily="18" charset="-127"/>
                <a:ea typeface="모리스9" panose="02020601000101010101" pitchFamily="18" charset="-127"/>
              </a:rPr>
              <a:t>때처럼</a:t>
            </a:r>
            <a:endParaRPr lang="en-US" altLang="ko-KR" sz="2800" b="1" smtClean="0">
              <a:latin typeface="모리스9" panose="02020601000101010101" pitchFamily="18" charset="-127"/>
              <a:ea typeface="모리스9" panose="02020601000101010101" pitchFamily="18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800" b="1" smtClean="0">
                <a:latin typeface="모리스9" panose="02020601000101010101" pitchFamily="18" charset="-127"/>
                <a:ea typeface="모리스9" panose="02020601000101010101" pitchFamily="18" charset="-127"/>
              </a:rPr>
              <a:t>“</a:t>
            </a:r>
            <a:r>
              <a:rPr lang="ko-KR" altLang="ko-KR" sz="2800" b="1" dirty="0" smtClean="0">
                <a:latin typeface="모리스9" panose="02020601000101010101" pitchFamily="18" charset="-127"/>
                <a:ea typeface="모리스9" panose="02020601000101010101" pitchFamily="18" charset="-127"/>
              </a:rPr>
              <a:t>추억</a:t>
            </a:r>
            <a:r>
              <a:rPr lang="en-US" altLang="ko-KR" sz="2800" b="1" dirty="0" smtClean="0">
                <a:latin typeface="모리스9" panose="02020601000101010101" pitchFamily="18" charset="-127"/>
                <a:ea typeface="모리스9" panose="02020601000101010101" pitchFamily="18" charset="-127"/>
              </a:rPr>
              <a:t>”</a:t>
            </a:r>
            <a:r>
              <a:rPr lang="ko-KR" altLang="ko-KR" sz="2800" b="1" dirty="0" smtClean="0">
                <a:latin typeface="모리스9" panose="02020601000101010101" pitchFamily="18" charset="-127"/>
                <a:ea typeface="모리스9" panose="02020601000101010101" pitchFamily="18" charset="-127"/>
              </a:rPr>
              <a:t>을 </a:t>
            </a:r>
            <a:r>
              <a:rPr lang="ko-KR" altLang="ko-KR" sz="2800" b="1" dirty="0">
                <a:latin typeface="모리스9" panose="02020601000101010101" pitchFamily="18" charset="-127"/>
                <a:ea typeface="모리스9" panose="02020601000101010101" pitchFamily="18" charset="-127"/>
              </a:rPr>
              <a:t>회상할 </a:t>
            </a:r>
            <a:r>
              <a:rPr lang="ko-KR" altLang="ko-KR" sz="2800" b="1">
                <a:latin typeface="모리스9" panose="02020601000101010101" pitchFamily="18" charset="-127"/>
                <a:ea typeface="모리스9" panose="02020601000101010101" pitchFamily="18" charset="-127"/>
              </a:rPr>
              <a:t>수 </a:t>
            </a:r>
            <a:r>
              <a:rPr lang="ko-KR" altLang="ko-KR" sz="2800" b="1" smtClean="0">
                <a:latin typeface="모리스9" panose="02020601000101010101" pitchFamily="18" charset="-127"/>
                <a:ea typeface="모리스9" panose="02020601000101010101" pitchFamily="18" charset="-127"/>
              </a:rPr>
              <a:t>있을</a:t>
            </a:r>
            <a:r>
              <a:rPr lang="en-US" altLang="ko-KR" sz="2800" b="1" smtClean="0">
                <a:latin typeface="모리스9" panose="02020601000101010101" pitchFamily="18" charset="-127"/>
                <a:ea typeface="모리스9" panose="02020601000101010101" pitchFamily="18" charset="-127"/>
              </a:rPr>
              <a:t> </a:t>
            </a:r>
            <a:r>
              <a:rPr lang="ko-KR" altLang="en-US" sz="2800" b="1" smtClean="0">
                <a:latin typeface="모리스9" panose="02020601000101010101" pitchFamily="18" charset="-127"/>
                <a:ea typeface="모리스9" panose="02020601000101010101" pitchFamily="18" charset="-127"/>
              </a:rPr>
              <a:t>게임</a:t>
            </a:r>
            <a:r>
              <a:rPr lang="ko-KR" altLang="ko-KR" sz="2800" b="1" smtClean="0">
                <a:latin typeface="모리스9" panose="02020601000101010101" pitchFamily="18" charset="-127"/>
                <a:ea typeface="모리스9" panose="02020601000101010101" pitchFamily="18" charset="-127"/>
              </a:rPr>
              <a:t>을 </a:t>
            </a:r>
            <a:r>
              <a:rPr lang="ko-KR" altLang="en-US" sz="2800" b="1" dirty="0" smtClean="0">
                <a:latin typeface="모리스9" panose="02020601000101010101" pitchFamily="18" charset="-127"/>
                <a:ea typeface="모리스9" panose="02020601000101010101" pitchFamily="18" charset="-127"/>
              </a:rPr>
              <a:t>만들어  볼까</a:t>
            </a:r>
            <a:r>
              <a:rPr lang="en-US" altLang="ko-KR" sz="2800" b="1" dirty="0" smtClean="0">
                <a:latin typeface="모리스9" panose="02020601000101010101" pitchFamily="18" charset="-127"/>
                <a:ea typeface="모리스9" panose="02020601000101010101" pitchFamily="18" charset="-127"/>
              </a:rPr>
              <a:t>?</a:t>
            </a:r>
            <a:endParaRPr lang="ko-KR" altLang="en-US" sz="2800" b="1" dirty="0">
              <a:latin typeface="모리스9" panose="02020601000101010101" pitchFamily="18" charset="-127"/>
              <a:ea typeface="모리스9" panose="02020601000101010101" pitchFamily="18" charset="-127"/>
            </a:endParaRPr>
          </a:p>
        </p:txBody>
      </p:sp>
      <p:pic>
        <p:nvPicPr>
          <p:cNvPr id="1026" name="Picture 2" descr="C:\Users\Student\Desktop\sehwa\java\피피티\joystick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387" y="1104820"/>
            <a:ext cx="5348287" cy="5348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373517" y="236456"/>
            <a:ext cx="1052420" cy="4341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 smtClean="0">
                <a:solidFill>
                  <a:schemeClr val="bg1"/>
                </a:solidFill>
                <a:latin typeface="도담9" panose="02020603020101020101" charset="-127"/>
                <a:ea typeface="도담9" panose="02020603020101020101" charset="-127"/>
              </a:rPr>
              <a:t>S N L</a:t>
            </a:r>
            <a:endParaRPr lang="ko-KR" altLang="en-US" sz="2800" dirty="0">
              <a:solidFill>
                <a:schemeClr val="bg1"/>
              </a:solidFill>
              <a:latin typeface="도담9" panose="02020603020101020101" charset="-127"/>
              <a:ea typeface="도담9" panose="02020603020101020101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73517" y="670638"/>
            <a:ext cx="1052420" cy="4341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ko-KR" altLang="en-US" dirty="0" smtClean="0">
                <a:solidFill>
                  <a:sysClr val="windowText" lastClr="000000"/>
                </a:solidFill>
                <a:latin typeface="도담9" panose="02020603020101020101" charset="-127"/>
                <a:ea typeface="도담9" panose="02020603020101020101" charset="-127"/>
              </a:rPr>
              <a:t>게임소개</a:t>
            </a:r>
            <a:endParaRPr lang="ko-KR" altLang="en-US" dirty="0">
              <a:solidFill>
                <a:sysClr val="windowText" lastClr="000000"/>
              </a:solidFill>
              <a:latin typeface="도담9" panose="02020603020101020101" charset="-127"/>
              <a:ea typeface="도담9" panose="02020603020101020101" charset="-127"/>
            </a:endParaRPr>
          </a:p>
        </p:txBody>
      </p:sp>
      <p:pic>
        <p:nvPicPr>
          <p:cNvPr id="8" name="Picture 5" descr="coin icon에 대한 이미지 검색결과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97266">
                        <a14:foregroundMark x1="50781" y1="4688" x2="30469" y2="8594"/>
                        <a14:foregroundMark x1="25781" y1="12109" x2="20313" y2="23047"/>
                        <a14:foregroundMark x1="15625" y1="28125" x2="14844" y2="69141"/>
                        <a14:foregroundMark x1="83203" y1="30078" x2="78906" y2="69141"/>
                        <a14:foregroundMark x1="20313" y1="28906" x2="18359" y2="679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1255" y="-1173926"/>
            <a:ext cx="998240" cy="998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5" descr="coin icon에 대한 이미지 검색결과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97266">
                        <a14:foregroundMark x1="50781" y1="4688" x2="30469" y2="8594"/>
                        <a14:foregroundMark x1="25781" y1="12109" x2="20313" y2="23047"/>
                        <a14:foregroundMark x1="15625" y1="28125" x2="14844" y2="69141"/>
                        <a14:foregroundMark x1="83203" y1="30078" x2="78906" y2="69141"/>
                        <a14:foregroundMark x1="20313" y1="28906" x2="18359" y2="679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2598" y="-1173926"/>
            <a:ext cx="998240" cy="998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5" descr="coin icon에 대한 이미지 검색결과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97266">
                        <a14:foregroundMark x1="50781" y1="4688" x2="30469" y2="8594"/>
                        <a14:foregroundMark x1="25781" y1="12109" x2="20313" y2="23047"/>
                        <a14:foregroundMark x1="15625" y1="28125" x2="14844" y2="69141"/>
                        <a14:foregroundMark x1="83203" y1="30078" x2="78906" y2="69141"/>
                        <a14:foregroundMark x1="20313" y1="28906" x2="18359" y2="679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-1173926"/>
            <a:ext cx="998240" cy="998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5" descr="coin icon에 대한 이미지 검색결과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97266">
                        <a14:foregroundMark x1="50781" y1="4688" x2="30469" y2="8594"/>
                        <a14:foregroundMark x1="25781" y1="12109" x2="20313" y2="23047"/>
                        <a14:foregroundMark x1="15625" y1="28125" x2="14844" y2="69141"/>
                        <a14:foregroundMark x1="83203" y1="30078" x2="78906" y2="69141"/>
                        <a14:foregroundMark x1="20313" y1="28906" x2="18359" y2="679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280" y="-1151006"/>
            <a:ext cx="998240" cy="998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5" descr="coin icon에 대한 이미지 검색결과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97266">
                        <a14:foregroundMark x1="50781" y1="4688" x2="30469" y2="8594"/>
                        <a14:foregroundMark x1="25781" y1="12109" x2="20313" y2="23047"/>
                        <a14:foregroundMark x1="15625" y1="28125" x2="14844" y2="69141"/>
                        <a14:foregroundMark x1="83203" y1="30078" x2="78906" y2="69141"/>
                        <a14:foregroundMark x1="20313" y1="28906" x2="18359" y2="679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040" y="-1151006"/>
            <a:ext cx="998240" cy="998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5" descr="coin icon에 대한 이미지 검색결과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97266">
                        <a14:foregroundMark x1="50781" y1="4688" x2="30469" y2="8594"/>
                        <a14:foregroundMark x1="25781" y1="12109" x2="20313" y2="23047"/>
                        <a14:foregroundMark x1="15625" y1="28125" x2="14844" y2="69141"/>
                        <a14:foregroundMark x1="83203" y1="30078" x2="78906" y2="69141"/>
                        <a14:foregroundMark x1="20313" y1="28906" x2="18359" y2="679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-1151006"/>
            <a:ext cx="998240" cy="998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5" descr="coin icon에 대한 이미지 검색결과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97266">
                        <a14:foregroundMark x1="50781" y1="4688" x2="30469" y2="8594"/>
                        <a14:foregroundMark x1="25781" y1="12109" x2="20313" y2="23047"/>
                        <a14:foregroundMark x1="15625" y1="28125" x2="14844" y2="69141"/>
                        <a14:foregroundMark x1="83203" y1="30078" x2="78906" y2="69141"/>
                        <a14:foregroundMark x1="20313" y1="28906" x2="18359" y2="679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6376" y="-1151006"/>
            <a:ext cx="998240" cy="998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5" descr="coin icon에 대한 이미지 검색결과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97266">
                        <a14:foregroundMark x1="50781" y1="4688" x2="30469" y2="8594"/>
                        <a14:foregroundMark x1="25781" y1="12109" x2="20313" y2="23047"/>
                        <a14:foregroundMark x1="15625" y1="28125" x2="14844" y2="69141"/>
                        <a14:foregroundMark x1="83203" y1="30078" x2="78906" y2="69141"/>
                        <a14:foregroundMark x1="20313" y1="28906" x2="18359" y2="679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988" y="-1173926"/>
            <a:ext cx="998240" cy="998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coin icon에 대한 이미지 검색결과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97266">
                        <a14:foregroundMark x1="50781" y1="4688" x2="30469" y2="8594"/>
                        <a14:foregroundMark x1="25781" y1="12109" x2="20313" y2="23047"/>
                        <a14:foregroundMark x1="15625" y1="28125" x2="14844" y2="69141"/>
                        <a14:foregroundMark x1="83203" y1="30078" x2="78906" y2="69141"/>
                        <a14:foregroundMark x1="20313" y1="28906" x2="18359" y2="679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4358" y="-1173926"/>
            <a:ext cx="998240" cy="998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5" descr="coin icon에 대한 이미지 검색결과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97266">
                        <a14:foregroundMark x1="50781" y1="4688" x2="30469" y2="8594"/>
                        <a14:foregroundMark x1="25781" y1="12109" x2="20313" y2="23047"/>
                        <a14:foregroundMark x1="15625" y1="28125" x2="14844" y2="69141"/>
                        <a14:foregroundMark x1="83203" y1="30078" x2="78906" y2="69141"/>
                        <a14:foregroundMark x1="20313" y1="28906" x2="18359" y2="679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946" y="-1209063"/>
            <a:ext cx="998240" cy="998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5" descr="coin icon에 대한 이미지 검색결과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97266">
                        <a14:foregroundMark x1="50781" y1="4688" x2="30469" y2="8594"/>
                        <a14:foregroundMark x1="25781" y1="12109" x2="20313" y2="23047"/>
                        <a14:foregroundMark x1="15625" y1="28125" x2="14844" y2="69141"/>
                        <a14:foregroundMark x1="83203" y1="30078" x2="78906" y2="69141"/>
                        <a14:foregroundMark x1="20313" y1="28906" x2="18359" y2="679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9192" y="-1151006"/>
            <a:ext cx="998240" cy="998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5" descr="coin icon에 대한 이미지 검색결과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97266">
                        <a14:foregroundMark x1="50781" y1="4688" x2="30469" y2="8594"/>
                        <a14:foregroundMark x1="25781" y1="12109" x2="20313" y2="23047"/>
                        <a14:foregroundMark x1="15625" y1="28125" x2="14844" y2="69141"/>
                        <a14:foregroundMark x1="83203" y1="30078" x2="78906" y2="69141"/>
                        <a14:foregroundMark x1="20313" y1="28906" x2="18359" y2="679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5363" y="-1173926"/>
            <a:ext cx="998240" cy="998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5" descr="coin icon에 대한 이미지 검색결과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97266">
                        <a14:foregroundMark x1="50781" y1="4688" x2="30469" y2="8594"/>
                        <a14:foregroundMark x1="25781" y1="12109" x2="20313" y2="23047"/>
                        <a14:foregroundMark x1="15625" y1="28125" x2="14844" y2="69141"/>
                        <a14:foregroundMark x1="83203" y1="30078" x2="78906" y2="69141"/>
                        <a14:foregroundMark x1="20313" y1="28906" x2="18359" y2="679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8779" y="-1173926"/>
            <a:ext cx="998240" cy="998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5" descr="coin icon에 대한 이미지 검색결과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97266">
                        <a14:foregroundMark x1="50781" y1="4688" x2="30469" y2="8594"/>
                        <a14:foregroundMark x1="25781" y1="12109" x2="20313" y2="23047"/>
                        <a14:foregroundMark x1="15625" y1="28125" x2="14844" y2="69141"/>
                        <a14:foregroundMark x1="83203" y1="30078" x2="78906" y2="69141"/>
                        <a14:foregroundMark x1="20313" y1="28906" x2="18359" y2="679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7019" y="-1185346"/>
            <a:ext cx="998240" cy="998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coin icon에 대한 이미지 검색결과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97266">
                        <a14:foregroundMark x1="50781" y1="4688" x2="30469" y2="8594"/>
                        <a14:foregroundMark x1="25781" y1="12109" x2="20313" y2="23047"/>
                        <a14:foregroundMark x1="15625" y1="28125" x2="14844" y2="69141"/>
                        <a14:foregroundMark x1="83203" y1="30078" x2="78906" y2="69141"/>
                        <a14:foregroundMark x1="20313" y1="28906" x2="18359" y2="679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6935" y="-1151006"/>
            <a:ext cx="998240" cy="998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5" descr="coin icon에 대한 이미지 검색결과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97266">
                        <a14:foregroundMark x1="50781" y1="4688" x2="30469" y2="8594"/>
                        <a14:foregroundMark x1="25781" y1="12109" x2="20313" y2="23047"/>
                        <a14:foregroundMark x1="15625" y1="28125" x2="14844" y2="69141"/>
                        <a14:foregroundMark x1="83203" y1="30078" x2="78906" y2="69141"/>
                        <a14:foregroundMark x1="20313" y1="28906" x2="18359" y2="679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9573" y="-1151006"/>
            <a:ext cx="998240" cy="998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5" descr="coin icon에 대한 이미지 검색결과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97266">
                        <a14:foregroundMark x1="50781" y1="4688" x2="30469" y2="8594"/>
                        <a14:foregroundMark x1="25781" y1="12109" x2="20313" y2="23047"/>
                        <a14:foregroundMark x1="15625" y1="28125" x2="14844" y2="69141"/>
                        <a14:foregroundMark x1="83203" y1="30078" x2="78906" y2="69141"/>
                        <a14:foregroundMark x1="20313" y1="28906" x2="18359" y2="679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537" y="-1173926"/>
            <a:ext cx="998240" cy="998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5" descr="coin icon에 대한 이미지 검색결과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97266">
                        <a14:foregroundMark x1="50781" y1="4688" x2="30469" y2="8594"/>
                        <a14:foregroundMark x1="25781" y1="12109" x2="20313" y2="23047"/>
                        <a14:foregroundMark x1="15625" y1="28125" x2="14844" y2="69141"/>
                        <a14:foregroundMark x1="83203" y1="30078" x2="78906" y2="69141"/>
                        <a14:foregroundMark x1="20313" y1="28906" x2="18359" y2="679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387" y="-1173926"/>
            <a:ext cx="998240" cy="998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5" descr="coin icon에 대한 이미지 검색결과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97266">
                        <a14:foregroundMark x1="50781" y1="4688" x2="30469" y2="8594"/>
                        <a14:foregroundMark x1="25781" y1="12109" x2="20313" y2="23047"/>
                        <a14:foregroundMark x1="15625" y1="28125" x2="14844" y2="69141"/>
                        <a14:foregroundMark x1="83203" y1="30078" x2="78906" y2="69141"/>
                        <a14:foregroundMark x1="20313" y1="28906" x2="18359" y2="679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8178" y="-1156209"/>
            <a:ext cx="998240" cy="998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5" descr="coin icon에 대한 이미지 검색결과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97266">
                        <a14:foregroundMark x1="50781" y1="4688" x2="30469" y2="8594"/>
                        <a14:foregroundMark x1="25781" y1="12109" x2="20313" y2="23047"/>
                        <a14:foregroundMark x1="15625" y1="28125" x2="14844" y2="69141"/>
                        <a14:foregroundMark x1="83203" y1="30078" x2="78906" y2="69141"/>
                        <a14:foregroundMark x1="20313" y1="28906" x2="18359" y2="679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9203" y="-1133289"/>
            <a:ext cx="998240" cy="998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5" descr="coin icon에 대한 이미지 검색결과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97266">
                        <a14:foregroundMark x1="50781" y1="4688" x2="30469" y2="8594"/>
                        <a14:foregroundMark x1="25781" y1="12109" x2="20313" y2="23047"/>
                        <a14:foregroundMark x1="15625" y1="28125" x2="14844" y2="69141"/>
                        <a14:foregroundMark x1="83203" y1="30078" x2="78906" y2="69141"/>
                        <a14:foregroundMark x1="20313" y1="28906" x2="18359" y2="679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0963" y="-1133289"/>
            <a:ext cx="998240" cy="998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5" descr="coin icon에 대한 이미지 검색결과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97266">
                        <a14:foregroundMark x1="50781" y1="4688" x2="30469" y2="8594"/>
                        <a14:foregroundMark x1="25781" y1="12109" x2="20313" y2="23047"/>
                        <a14:foregroundMark x1="15625" y1="28125" x2="14844" y2="69141"/>
                        <a14:foregroundMark x1="83203" y1="30078" x2="78906" y2="69141"/>
                        <a14:foregroundMark x1="20313" y1="28906" x2="18359" y2="679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6995" y="-1133289"/>
            <a:ext cx="998240" cy="998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5" descr="coin icon에 대한 이미지 검색결과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97266">
                        <a14:foregroundMark x1="50781" y1="4688" x2="30469" y2="8594"/>
                        <a14:foregroundMark x1="25781" y1="12109" x2="20313" y2="23047"/>
                        <a14:foregroundMark x1="15625" y1="28125" x2="14844" y2="69141"/>
                        <a14:foregroundMark x1="83203" y1="30078" x2="78906" y2="69141"/>
                        <a14:foregroundMark x1="20313" y1="28906" x2="18359" y2="679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3299" y="-1133289"/>
            <a:ext cx="998240" cy="998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5" descr="coin icon에 대한 이미지 검색결과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97266">
                        <a14:foregroundMark x1="50781" y1="4688" x2="30469" y2="8594"/>
                        <a14:foregroundMark x1="25781" y1="12109" x2="20313" y2="23047"/>
                        <a14:foregroundMark x1="15625" y1="28125" x2="14844" y2="69141"/>
                        <a14:foregroundMark x1="83203" y1="30078" x2="78906" y2="69141"/>
                        <a14:foregroundMark x1="20313" y1="28906" x2="18359" y2="679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6115" y="-1133289"/>
            <a:ext cx="998240" cy="998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5" descr="coin icon에 대한 이미지 검색결과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97266">
                        <a14:foregroundMark x1="50781" y1="4688" x2="30469" y2="8594"/>
                        <a14:foregroundMark x1="25781" y1="12109" x2="20313" y2="23047"/>
                        <a14:foregroundMark x1="15625" y1="28125" x2="14844" y2="69141"/>
                        <a14:foregroundMark x1="83203" y1="30078" x2="78906" y2="69141"/>
                        <a14:foregroundMark x1="20313" y1="28906" x2="18359" y2="679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2286" y="-1156209"/>
            <a:ext cx="998240" cy="998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5" descr="coin icon에 대한 이미지 검색결과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97266">
                        <a14:foregroundMark x1="50781" y1="4688" x2="30469" y2="8594"/>
                        <a14:foregroundMark x1="25781" y1="12109" x2="20313" y2="23047"/>
                        <a14:foregroundMark x1="15625" y1="28125" x2="14844" y2="69141"/>
                        <a14:foregroundMark x1="83203" y1="30078" x2="78906" y2="69141"/>
                        <a14:foregroundMark x1="20313" y1="28906" x2="18359" y2="679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3858" y="-1133289"/>
            <a:ext cx="998240" cy="998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E2F73-6C1B-46EB-8F9D-ED00D121F374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7828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1.37835E-6 L 4.16667E-6 1.19565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978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1.37835E-6 L 4.16667E-6 1.19565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978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1.37835E-6 L 4.16667E-6 1.19565 " pathEditMode="relative" rAng="0" ptsTypes="AA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9783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1.37835E-6 L 4.16667E-6 1.19565 " pathEditMode="relative" rAng="0" ptsTypes="AA">
                                      <p:cBhvr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978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1.37835E-6 L 4.16667E-6 1.19565 " pathEditMode="relative" rAng="0" ptsTypes="AA">
                                      <p:cBhvr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978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1.37835E-6 L 4.16667E-6 1.19565 " pathEditMode="relative" rAng="0" ptsTypes="AA">
                                      <p:cBhvr>
                                        <p:cTn id="2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978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0"/>
                            </p:stCondLst>
                            <p:childTnLst>
                              <p:par>
                                <p:cTn id="22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1.37835E-6 L 4.16667E-6 1.19565 " pathEditMode="relative" rAng="0" ptsTypes="AA">
                                      <p:cBhvr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9783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1.37835E-6 L 4.16667E-6 1.19565 " pathEditMode="relative" rAng="0" ptsTypes="AA">
                                      <p:cBhvr>
                                        <p:cTn id="2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978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1.37835E-6 L 4.16667E-6 1.19565 " pathEditMode="relative" rAng="0" ptsTypes="AA">
                                      <p:cBhvr>
                                        <p:cTn id="2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9783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1.37835E-6 L 4.16667E-6 1.19565 " pathEditMode="relative" rAng="0" ptsTypes="AA">
                                      <p:cBhvr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9783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1.37835E-6 L 4.16667E-6 1.19565 " pathEditMode="relative" rAng="0" ptsTypes="AA">
                                      <p:cBhvr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978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500"/>
                            </p:stCondLst>
                            <p:childTnLst>
                              <p:par>
                                <p:cTn id="34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1.37835E-6 L 4.16667E-6 1.19565 " pathEditMode="relative" rAng="0" ptsTypes="AA">
                                      <p:cBhvr>
                                        <p:cTn id="3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978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1.37835E-6 L 4.16667E-6 1.19565 " pathEditMode="relative" rAng="0" ptsTypes="AA">
                                      <p:cBhvr>
                                        <p:cTn id="3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9783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1.37835E-6 L 4.16667E-6 1.19565 " pathEditMode="relative" rAng="0" ptsTypes="AA">
                                      <p:cBhvr>
                                        <p:cTn id="4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9783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1.37835E-6 L 4.16667E-6 1.19565 " pathEditMode="relative" rAng="0" ptsTypes="AA">
                                      <p:cBhvr>
                                        <p:cTn id="4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9783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1.37835E-6 L 4.16667E-6 1.19565 " pathEditMode="relative" rAng="0" ptsTypes="AA">
                                      <p:cBhvr>
                                        <p:cTn id="4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978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500"/>
                            </p:stCondLst>
                            <p:childTnLst>
                              <p:par>
                                <p:cTn id="46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1.37835E-6 L 4.16667E-6 1.19565 " pathEditMode="relative" rAng="0" ptsTypes="AA">
                                      <p:cBhvr>
                                        <p:cTn id="4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9783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1.37835E-6 L 4.16667E-6 1.19565 " pathEditMode="relative" rAng="0" ptsTypes="AA">
                                      <p:cBhvr>
                                        <p:cTn id="4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978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0"/>
                            </p:stCondLst>
                            <p:childTnLst>
                              <p:par>
                                <p:cTn id="51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1.37835E-6 L 4.16667E-6 1.19565 " pathEditMode="relative" rAng="0" ptsTypes="AA">
                                      <p:cBhvr>
                                        <p:cTn id="5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9783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1.37835E-6 L 4.16667E-6 1.19565 " pathEditMode="relative" rAng="0" ptsTypes="AA">
                                      <p:cBhvr>
                                        <p:cTn id="5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978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500"/>
                            </p:stCondLst>
                            <p:childTnLst>
                              <p:par>
                                <p:cTn id="56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1.37835E-6 L 4.16667E-6 1.19565 " pathEditMode="relative" rAng="0" ptsTypes="AA">
                                      <p:cBhvr>
                                        <p:cTn id="5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978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6000"/>
                            </p:stCondLst>
                            <p:childTnLst>
                              <p:par>
                                <p:cTn id="59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1.37835E-6 L 4.16667E-6 1.19565 " pathEditMode="relative" rAng="0" ptsTypes="AA">
                                      <p:cBhvr>
                                        <p:cTn id="6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9783"/>
                                    </p:animMotion>
                                  </p:childTnLst>
                                </p:cTn>
                              </p:par>
                              <p:par>
                                <p:cTn id="6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1.37835E-6 L 4.16667E-6 1.19565 " pathEditMode="relative" rAng="0" ptsTypes="AA">
                                      <p:cBhvr>
                                        <p:cTn id="6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978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6500"/>
                            </p:stCondLst>
                            <p:childTnLst>
                              <p:par>
                                <p:cTn id="64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1.37835E-6 L 4.16667E-6 1.19565 " pathEditMode="relative" rAng="0" ptsTypes="AA">
                                      <p:cBhvr>
                                        <p:cTn id="6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978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7000"/>
                            </p:stCondLst>
                            <p:childTnLst>
                              <p:par>
                                <p:cTn id="67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1.37835E-6 L 4.16667E-6 1.19565 " pathEditMode="relative" rAng="0" ptsTypes="AA">
                                      <p:cBhvr>
                                        <p:cTn id="6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978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7500"/>
                            </p:stCondLst>
                            <p:childTnLst>
                              <p:par>
                                <p:cTn id="70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1.37835E-6 L 4.16667E-6 1.19565 " pathEditMode="relative" rAng="0" ptsTypes="AA">
                                      <p:cBhvr>
                                        <p:cTn id="7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978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73517" y="236456"/>
            <a:ext cx="1052420" cy="4341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smtClean="0">
                <a:solidFill>
                  <a:schemeClr val="bg1"/>
                </a:solidFill>
                <a:latin typeface="도담9" panose="02020603020101020101" charset="-127"/>
                <a:ea typeface="도담9" panose="02020603020101020101" charset="-127"/>
              </a:rPr>
              <a:t>S N L</a:t>
            </a:r>
            <a:endParaRPr lang="ko-KR" altLang="en-US" sz="2800">
              <a:solidFill>
                <a:schemeClr val="bg1"/>
              </a:solidFill>
              <a:latin typeface="도담9" panose="02020603020101020101" charset="-127"/>
              <a:ea typeface="도담9" panose="02020603020101020101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73517" y="670638"/>
            <a:ext cx="1052420" cy="4341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ko-KR" altLang="en-US" sz="1200" smtClean="0">
                <a:solidFill>
                  <a:sysClr val="windowText" lastClr="000000"/>
                </a:solidFill>
                <a:latin typeface="도담9" panose="02020603020101020101" charset="-127"/>
                <a:ea typeface="도담9" panose="02020603020101020101" charset="-127"/>
              </a:rPr>
              <a:t>발표를</a:t>
            </a:r>
            <a:endParaRPr lang="en-US" altLang="ko-KR" sz="1200" smtClean="0">
              <a:solidFill>
                <a:sysClr val="windowText" lastClr="000000"/>
              </a:solidFill>
              <a:latin typeface="도담9" panose="02020603020101020101" charset="-127"/>
              <a:ea typeface="도담9" panose="02020603020101020101" charset="-127"/>
            </a:endParaRPr>
          </a:p>
          <a:p>
            <a:pPr algn="dist"/>
            <a:r>
              <a:rPr lang="ko-KR" altLang="en-US" sz="1200" smtClean="0">
                <a:solidFill>
                  <a:sysClr val="windowText" lastClr="000000"/>
                </a:solidFill>
                <a:latin typeface="도담9" panose="02020603020101020101" charset="-127"/>
                <a:ea typeface="도담9" panose="02020603020101020101" charset="-127"/>
              </a:rPr>
              <a:t>마치며</a:t>
            </a:r>
            <a:endParaRPr lang="ko-KR" altLang="en-US" sz="1200">
              <a:solidFill>
                <a:sysClr val="windowText" lastClr="000000"/>
              </a:solidFill>
              <a:latin typeface="도담9" panose="02020603020101020101" charset="-127"/>
              <a:ea typeface="도담9" panose="02020603020101020101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25937" y="1851635"/>
            <a:ext cx="1753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>
                <a:solidFill>
                  <a:schemeClr val="bg1"/>
                </a:solidFill>
                <a:latin typeface="도담9" panose="02020603020101020101" pitchFamily="18" charset="-127"/>
                <a:ea typeface="도담9" panose="02020603020101020101" pitchFamily="18" charset="-127"/>
              </a:rPr>
              <a:t>아쉬웠던 점 </a:t>
            </a:r>
            <a:r>
              <a:rPr lang="en-US" altLang="ko-KR" smtClean="0">
                <a:solidFill>
                  <a:schemeClr val="bg1"/>
                </a:solidFill>
                <a:latin typeface="도담9" panose="02020603020101020101" pitchFamily="18" charset="-127"/>
                <a:ea typeface="도담9" panose="02020603020101020101" pitchFamily="18" charset="-127"/>
              </a:rPr>
              <a:t>:(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425937" y="3873261"/>
            <a:ext cx="1753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>
                <a:solidFill>
                  <a:schemeClr val="bg1"/>
                </a:solidFill>
                <a:latin typeface="도담9" panose="02020603020101020101" pitchFamily="18" charset="-127"/>
                <a:ea typeface="도담9" panose="02020603020101020101" pitchFamily="18" charset="-127"/>
              </a:rPr>
              <a:t>배웠던 점 </a:t>
            </a:r>
            <a:r>
              <a:rPr lang="en-US" altLang="ko-KR" smtClean="0">
                <a:solidFill>
                  <a:schemeClr val="bg1"/>
                </a:solidFill>
                <a:latin typeface="도담9" panose="02020603020101020101" pitchFamily="18" charset="-127"/>
                <a:ea typeface="도담9" panose="02020603020101020101" pitchFamily="18" charset="-127"/>
              </a:rPr>
              <a:t>:D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925773" y="2405007"/>
            <a:ext cx="3897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>
                <a:solidFill>
                  <a:schemeClr val="bg1"/>
                </a:solidFill>
                <a:latin typeface="도담9" panose="02020603020101020101" pitchFamily="18" charset="-127"/>
                <a:ea typeface="도담9" panose="02020603020101020101" pitchFamily="18" charset="-127"/>
              </a:rPr>
              <a:t>충돌처리의 미숙함으로 개발 시간 지연</a:t>
            </a:r>
            <a:endParaRPr lang="ko-KR" altLang="en-US">
              <a:solidFill>
                <a:schemeClr val="bg1"/>
              </a:solidFill>
              <a:latin typeface="도담9" panose="02020603020101020101" pitchFamily="18" charset="-127"/>
              <a:ea typeface="도담9" panose="02020603020101020101" pitchFamily="18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925773" y="4467845"/>
            <a:ext cx="35894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>
                <a:solidFill>
                  <a:schemeClr val="bg1"/>
                </a:solidFill>
                <a:latin typeface="도담9" panose="02020603020101020101" pitchFamily="18" charset="-127"/>
                <a:ea typeface="도담9" panose="02020603020101020101" pitchFamily="18" charset="-127"/>
              </a:rPr>
              <a:t>Java GUI</a:t>
            </a:r>
            <a:r>
              <a:rPr lang="ko-KR" altLang="en-US">
                <a:solidFill>
                  <a:schemeClr val="bg1"/>
                </a:solidFill>
                <a:latin typeface="도담9" panose="02020603020101020101" pitchFamily="18" charset="-127"/>
                <a:ea typeface="도담9" panose="02020603020101020101" pitchFamily="18" charset="-127"/>
              </a:rPr>
              <a:t> </a:t>
            </a:r>
            <a:r>
              <a:rPr lang="ko-KR" altLang="en-US" smtClean="0">
                <a:solidFill>
                  <a:schemeClr val="bg1"/>
                </a:solidFill>
                <a:latin typeface="도담9" panose="02020603020101020101" pitchFamily="18" charset="-127"/>
                <a:ea typeface="도담9" panose="02020603020101020101" pitchFamily="18" charset="-127"/>
              </a:rPr>
              <a:t>와 </a:t>
            </a:r>
            <a:r>
              <a:rPr lang="en-US" altLang="ko-KR" smtClean="0">
                <a:solidFill>
                  <a:schemeClr val="bg1"/>
                </a:solidFill>
                <a:latin typeface="도담9" panose="02020603020101020101" pitchFamily="18" charset="-127"/>
                <a:ea typeface="도담9" panose="02020603020101020101" pitchFamily="18" charset="-127"/>
              </a:rPr>
              <a:t>paint() &amp; event </a:t>
            </a:r>
            <a:r>
              <a:rPr lang="ko-KR" altLang="en-US" smtClean="0">
                <a:solidFill>
                  <a:schemeClr val="bg1"/>
                </a:solidFill>
                <a:latin typeface="도담9" panose="02020603020101020101" pitchFamily="18" charset="-127"/>
                <a:ea typeface="도담9" panose="02020603020101020101" pitchFamily="18" charset="-127"/>
              </a:rPr>
              <a:t>처리</a:t>
            </a:r>
            <a:endParaRPr lang="ko-KR" altLang="en-US">
              <a:solidFill>
                <a:schemeClr val="bg1"/>
              </a:solidFill>
              <a:latin typeface="도담9" panose="02020603020101020101" pitchFamily="18" charset="-127"/>
              <a:ea typeface="도담9" panose="02020603020101020101" pitchFamily="18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925773" y="5070417"/>
            <a:ext cx="3031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>
                <a:solidFill>
                  <a:schemeClr val="bg1"/>
                </a:solidFill>
                <a:latin typeface="도담9" panose="02020603020101020101" pitchFamily="18" charset="-127"/>
                <a:ea typeface="도담9" panose="02020603020101020101" pitchFamily="18" charset="-127"/>
              </a:rPr>
              <a:t>처음으로 만든 게임같은 게임 </a:t>
            </a:r>
            <a:endParaRPr lang="ko-KR" altLang="en-US">
              <a:solidFill>
                <a:schemeClr val="bg1"/>
              </a:solidFill>
              <a:latin typeface="도담9" panose="02020603020101020101" pitchFamily="18" charset="-127"/>
              <a:ea typeface="도담9" panose="02020603020101020101" pitchFamily="18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925773" y="5675543"/>
            <a:ext cx="3166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>
                <a:solidFill>
                  <a:schemeClr val="bg1"/>
                </a:solidFill>
                <a:latin typeface="도담9" panose="02020603020101020101" pitchFamily="18" charset="-127"/>
                <a:ea typeface="도담9" panose="02020603020101020101" pitchFamily="18" charset="-127"/>
              </a:rPr>
              <a:t>새로운 팀워크와 팀원간의 배려</a:t>
            </a:r>
            <a:endParaRPr lang="ko-KR" altLang="en-US">
              <a:solidFill>
                <a:schemeClr val="bg1"/>
              </a:solidFill>
              <a:latin typeface="도담9" panose="02020603020101020101" pitchFamily="18" charset="-127"/>
              <a:ea typeface="도담9" panose="02020603020101020101" pitchFamily="18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925773" y="2929943"/>
            <a:ext cx="71288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>
                <a:solidFill>
                  <a:schemeClr val="bg1"/>
                </a:solidFill>
                <a:latin typeface="도담9" panose="02020603020101020101" pitchFamily="18" charset="-127"/>
                <a:ea typeface="도담9" panose="02020603020101020101" pitchFamily="18" charset="-127"/>
              </a:rPr>
              <a:t>디자인 요소가 많아 예상 시간보다 지체 → 스토리 </a:t>
            </a:r>
            <a:r>
              <a:rPr lang="en-US" altLang="ko-KR" smtClean="0">
                <a:solidFill>
                  <a:schemeClr val="bg1"/>
                </a:solidFill>
                <a:latin typeface="도담9" panose="02020603020101020101" pitchFamily="18" charset="-127"/>
                <a:ea typeface="도담9" panose="02020603020101020101" pitchFamily="18" charset="-127"/>
              </a:rPr>
              <a:t>or </a:t>
            </a:r>
            <a:r>
              <a:rPr lang="ko-KR" altLang="en-US" smtClean="0">
                <a:solidFill>
                  <a:schemeClr val="bg1"/>
                </a:solidFill>
                <a:latin typeface="도담9" panose="02020603020101020101" pitchFamily="18" charset="-127"/>
                <a:ea typeface="도담9" panose="02020603020101020101" pitchFamily="18" charset="-127"/>
              </a:rPr>
              <a:t>아이템요소가 빈약</a:t>
            </a:r>
            <a:endParaRPr lang="ko-KR" altLang="en-US">
              <a:solidFill>
                <a:schemeClr val="bg1"/>
              </a:solidFill>
              <a:latin typeface="도담9" panose="02020603020101020101" pitchFamily="18" charset="-127"/>
              <a:ea typeface="도담9" panose="02020603020101020101" pitchFamily="18" charset="-127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E2F73-6C1B-46EB-8F9D-ED00D121F374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62206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699717" y="2286929"/>
            <a:ext cx="4808806" cy="12098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0" spc="600" smtClean="0">
                <a:solidFill>
                  <a:schemeClr val="tx1"/>
                </a:solidFill>
                <a:latin typeface="Press Start K" panose="02000009000000000000" pitchFamily="49" charset="0"/>
                <a:ea typeface="도담9" panose="02020603020101020101" pitchFamily="18" charset="-127"/>
              </a:rPr>
              <a:t>SNL</a:t>
            </a:r>
            <a:endParaRPr lang="ko-KR" altLang="en-US" sz="6000" spc="600" dirty="0">
              <a:solidFill>
                <a:schemeClr val="tx1"/>
              </a:solidFill>
              <a:latin typeface="Press Start K" panose="02000009000000000000" pitchFamily="49" charset="0"/>
              <a:ea typeface="도담9" panose="02020603020101020101" pitchFamily="18" charset="-127"/>
            </a:endParaRPr>
          </a:p>
        </p:txBody>
      </p:sp>
      <p:sp>
        <p:nvSpPr>
          <p:cNvPr id="7" name="부제목 2"/>
          <p:cNvSpPr txBox="1">
            <a:spLocks/>
          </p:cNvSpPr>
          <p:nvPr/>
        </p:nvSpPr>
        <p:spPr>
          <a:xfrm>
            <a:off x="3634653" y="3711528"/>
            <a:ext cx="5143500" cy="9699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4400" spc="600" smtClean="0">
                <a:solidFill>
                  <a:schemeClr val="bg1"/>
                </a:solidFill>
                <a:latin typeface="모리스9" panose="02020601000101010101" pitchFamily="18" charset="-127"/>
                <a:ea typeface="모리스9" panose="02020601000101010101" pitchFamily="18" charset="-127"/>
              </a:rPr>
              <a:t>다음에 또 만나요</a:t>
            </a:r>
            <a:endParaRPr lang="ko-KR" altLang="en-US" sz="4400" spc="600" dirty="0">
              <a:solidFill>
                <a:schemeClr val="bg1"/>
              </a:solidFill>
              <a:latin typeface="모리스9" panose="02020601000101010101" pitchFamily="18" charset="-127"/>
              <a:ea typeface="모리스9" panose="02020601000101010101" pitchFamily="18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99E2F73-6C1B-46EB-8F9D-ED00D121F374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88730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C:\Users\Student\Downloads\22901537_1178620182271979_1885701245_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3322" y="-1628"/>
            <a:ext cx="8229726" cy="6859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373517" y="236456"/>
            <a:ext cx="1052420" cy="4341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 smtClean="0">
                <a:solidFill>
                  <a:schemeClr val="bg1"/>
                </a:solidFill>
                <a:latin typeface="도담9" panose="02020603020101020101" charset="-127"/>
                <a:ea typeface="도담9" panose="02020603020101020101" charset="-127"/>
              </a:rPr>
              <a:t>S N L</a:t>
            </a:r>
            <a:endParaRPr lang="ko-KR" altLang="en-US" sz="2800" dirty="0">
              <a:solidFill>
                <a:schemeClr val="bg1"/>
              </a:solidFill>
              <a:latin typeface="도담9" panose="02020603020101020101" charset="-127"/>
              <a:ea typeface="도담9" panose="02020603020101020101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73517" y="670638"/>
            <a:ext cx="1052420" cy="4341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ko-KR" altLang="en-US" dirty="0" smtClean="0">
                <a:solidFill>
                  <a:sysClr val="windowText" lastClr="000000"/>
                </a:solidFill>
                <a:latin typeface="도담9" panose="02020603020101020101" charset="-127"/>
                <a:ea typeface="도담9" panose="02020603020101020101" charset="-127"/>
              </a:rPr>
              <a:t>게임방</a:t>
            </a:r>
            <a:r>
              <a:rPr lang="ko-KR" altLang="en-US" dirty="0">
                <a:solidFill>
                  <a:sysClr val="windowText" lastClr="000000"/>
                </a:solidFill>
                <a:latin typeface="도담9" panose="02020603020101020101" charset="-127"/>
                <a:ea typeface="도담9" panose="02020603020101020101" charset="-127"/>
              </a:rPr>
              <a:t>법</a:t>
            </a:r>
          </a:p>
        </p:txBody>
      </p:sp>
      <p:sp>
        <p:nvSpPr>
          <p:cNvPr id="4" name="AutoShape 4" descr="Keyboard direction key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AutoShape 6" descr="Keyboard direction key에 대한 이미지 검색결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" name="AutoShape 8" descr="Keyboard direction key에 대한 이미지 검색결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4478215" y="5830944"/>
            <a:ext cx="738554" cy="664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4741693" y="849335"/>
            <a:ext cx="2806093" cy="922183"/>
          </a:xfrm>
          <a:prstGeom prst="roundRect">
            <a:avLst/>
          </a:prstGeom>
          <a:solidFill>
            <a:schemeClr val="bg1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 spc="600" dirty="0" smtClean="0">
                <a:solidFill>
                  <a:schemeClr val="tx1"/>
                </a:solidFill>
                <a:latin typeface="Press Start K" panose="02000009000000000000" pitchFamily="49" charset="0"/>
              </a:rPr>
              <a:t>ITEM</a:t>
            </a:r>
            <a:endParaRPr lang="ko-KR" altLang="en-US" sz="4000" b="1" spc="600" dirty="0">
              <a:solidFill>
                <a:schemeClr val="tx1"/>
              </a:solidFill>
              <a:latin typeface="도담9" panose="02020603020101020101" pitchFamily="18" charset="-127"/>
              <a:ea typeface="도담9" panose="02020603020101020101" pitchFamily="18" charset="-127"/>
            </a:endParaRPr>
          </a:p>
        </p:txBody>
      </p:sp>
      <p:pic>
        <p:nvPicPr>
          <p:cNvPr id="12" name="Picture 2" descr="Keyboard direction key에 대한 이미지 검색결과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43" t="50000" r="33514" b="4168"/>
          <a:stretch/>
        </p:blipFill>
        <p:spPr bwMode="auto">
          <a:xfrm>
            <a:off x="5557745" y="1910861"/>
            <a:ext cx="1041334" cy="993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3" name="Picture 3" descr="C:\Users\Student\Downloads\캐릭터파일모음\초록이\공룡오른쪽보기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6292" y="3133721"/>
            <a:ext cx="1270000" cy="10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Student\Desktop\sehwa\java\item\item_hp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5089" y="3600450"/>
            <a:ext cx="393700" cy="393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E2F73-6C1B-46EB-8F9D-ED00D121F374}" type="slidenum">
              <a:rPr lang="ko-KR" altLang="en-US" smtClean="0"/>
              <a:pPr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2424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1.48148E-6 L 0.1125 0.00069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102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625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35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관련 이미지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0452" y="719057"/>
            <a:ext cx="6443297" cy="4832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부제목 2"/>
          <p:cNvSpPr txBox="1">
            <a:spLocks/>
          </p:cNvSpPr>
          <p:nvPr/>
        </p:nvSpPr>
        <p:spPr>
          <a:xfrm>
            <a:off x="3505913" y="5723915"/>
            <a:ext cx="5212374" cy="9699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800" b="1" spc="600" dirty="0" smtClean="0">
                <a:solidFill>
                  <a:schemeClr val="bg1"/>
                </a:solidFill>
                <a:latin typeface="모리스9" panose="02020601000101010101" pitchFamily="18" charset="-127"/>
                <a:ea typeface="모리스9" panose="02020601000101010101" pitchFamily="18" charset="-127"/>
              </a:rPr>
              <a:t>게임 </a:t>
            </a:r>
            <a:r>
              <a:rPr lang="en-US" altLang="ko-KR" sz="2800" b="1" spc="600" dirty="0" smtClean="0">
                <a:solidFill>
                  <a:schemeClr val="bg1"/>
                </a:solidFill>
                <a:latin typeface="모리스9" panose="02020601000101010101" pitchFamily="18" charset="-127"/>
                <a:ea typeface="모리스9" panose="02020601000101010101" pitchFamily="18" charset="-127"/>
              </a:rPr>
              <a:t>“Bubble Bobble”</a:t>
            </a:r>
            <a:endParaRPr lang="ko-KR" altLang="en-US" sz="2800" b="1" spc="600" dirty="0">
              <a:solidFill>
                <a:schemeClr val="bg1"/>
              </a:solidFill>
              <a:latin typeface="모리스9" panose="02020601000101010101" pitchFamily="18" charset="-127"/>
              <a:ea typeface="모리스9" panose="02020601000101010101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890452" y="719057"/>
            <a:ext cx="6443297" cy="4832472"/>
          </a:xfrm>
          <a:prstGeom prst="rect">
            <a:avLst/>
          </a:prstGeom>
          <a:solidFill>
            <a:schemeClr val="bg1">
              <a:lumMod val="85000"/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4188928" y="2004646"/>
            <a:ext cx="4244927" cy="199474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ko-KR" altLang="en-US" sz="3600" b="1" spc="300" dirty="0" smtClean="0">
                <a:latin typeface="모리스9" panose="02020601000101010101" pitchFamily="18" charset="-127"/>
                <a:ea typeface="모리스9" panose="02020601000101010101" pitchFamily="18" charset="-127"/>
              </a:rPr>
              <a:t>아케이드 게임</a:t>
            </a:r>
            <a:r>
              <a:rPr lang="en-US" altLang="ko-KR" sz="3600" b="1" spc="300" dirty="0" smtClean="0">
                <a:latin typeface="모리스9" panose="02020601000101010101" pitchFamily="18" charset="-127"/>
                <a:ea typeface="모리스9" panose="02020601000101010101" pitchFamily="18" charset="-127"/>
              </a:rPr>
              <a:t>,</a:t>
            </a:r>
          </a:p>
          <a:p>
            <a:pPr marL="0" indent="0">
              <a:buFont typeface="Arial" pitchFamily="34" charset="0"/>
              <a:buNone/>
            </a:pPr>
            <a:r>
              <a:rPr lang="ko-KR" altLang="en-US" sz="3600" b="1" spc="300" dirty="0" smtClean="0">
                <a:latin typeface="모리스9" panose="02020601000101010101" pitchFamily="18" charset="-127"/>
                <a:ea typeface="모리스9" panose="02020601000101010101" pitchFamily="18" charset="-127"/>
              </a:rPr>
              <a:t>우리가</a:t>
            </a:r>
            <a:endParaRPr lang="en-US" altLang="ko-KR" sz="3600" b="1" spc="300" dirty="0" smtClean="0">
              <a:latin typeface="모리스9" panose="02020601000101010101" pitchFamily="18" charset="-127"/>
              <a:ea typeface="모리스9" panose="02020601000101010101" pitchFamily="18" charset="-127"/>
            </a:endParaRPr>
          </a:p>
          <a:p>
            <a:pPr marL="0" indent="0">
              <a:buFont typeface="Arial" pitchFamily="34" charset="0"/>
              <a:buNone/>
            </a:pPr>
            <a:r>
              <a:rPr lang="ko-KR" altLang="en-US" sz="3600" b="1" spc="300" dirty="0" smtClean="0">
                <a:latin typeface="모리스9" panose="02020601000101010101" pitchFamily="18" charset="-127"/>
                <a:ea typeface="모리스9" panose="02020601000101010101" pitchFamily="18" charset="-127"/>
              </a:rPr>
              <a:t>한 번 만들어 보자</a:t>
            </a:r>
            <a:r>
              <a:rPr lang="en-US" altLang="ko-KR" sz="4000" b="1" spc="300" dirty="0" smtClean="0">
                <a:latin typeface="모리스9" panose="02020601000101010101" pitchFamily="18" charset="-127"/>
                <a:ea typeface="모리스9" panose="02020601000101010101" pitchFamily="18" charset="-127"/>
              </a:rPr>
              <a:t>!</a:t>
            </a:r>
            <a:endParaRPr lang="ko-KR" altLang="en-US" sz="2800" b="1" spc="300" dirty="0">
              <a:latin typeface="모리스9" panose="02020601000101010101" pitchFamily="18" charset="-127"/>
              <a:ea typeface="모리스9" panose="02020601000101010101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73517" y="236456"/>
            <a:ext cx="1052420" cy="4341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 smtClean="0">
                <a:solidFill>
                  <a:schemeClr val="bg1"/>
                </a:solidFill>
                <a:latin typeface="도담9" panose="02020603020101020101" charset="-127"/>
                <a:ea typeface="도담9" panose="02020603020101020101" charset="-127"/>
              </a:rPr>
              <a:t>S N L</a:t>
            </a:r>
            <a:endParaRPr lang="ko-KR" altLang="en-US" sz="2800" dirty="0">
              <a:solidFill>
                <a:schemeClr val="bg1"/>
              </a:solidFill>
              <a:latin typeface="도담9" panose="02020603020101020101" charset="-127"/>
              <a:ea typeface="도담9" panose="02020603020101020101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73517" y="670638"/>
            <a:ext cx="1052420" cy="4341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ko-KR" altLang="en-US" dirty="0" smtClean="0">
                <a:solidFill>
                  <a:sysClr val="windowText" lastClr="000000"/>
                </a:solidFill>
                <a:latin typeface="도담9" panose="02020603020101020101" charset="-127"/>
                <a:ea typeface="도담9" panose="02020603020101020101" charset="-127"/>
              </a:rPr>
              <a:t>게임소개</a:t>
            </a:r>
            <a:endParaRPr lang="ko-KR" altLang="en-US" dirty="0">
              <a:solidFill>
                <a:sysClr val="windowText" lastClr="000000"/>
              </a:solidFill>
              <a:latin typeface="도담9" panose="02020603020101020101" charset="-127"/>
              <a:ea typeface="도담9" panose="02020603020101020101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E2F73-6C1B-46EB-8F9D-ED00D121F374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8777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373517" y="236456"/>
            <a:ext cx="1052420" cy="4341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 smtClean="0">
                <a:solidFill>
                  <a:schemeClr val="bg1"/>
                </a:solidFill>
                <a:latin typeface="도담9" panose="02020603020101020101" charset="-127"/>
                <a:ea typeface="도담9" panose="02020603020101020101" charset="-127"/>
              </a:rPr>
              <a:t>S N L</a:t>
            </a:r>
            <a:endParaRPr lang="ko-KR" altLang="en-US" sz="2800" dirty="0">
              <a:solidFill>
                <a:schemeClr val="bg1"/>
              </a:solidFill>
              <a:latin typeface="도담9" panose="02020603020101020101" charset="-127"/>
              <a:ea typeface="도담9" panose="02020603020101020101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73517" y="670638"/>
            <a:ext cx="1052420" cy="4341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ko-KR" altLang="en-US" dirty="0" smtClean="0">
                <a:solidFill>
                  <a:sysClr val="windowText" lastClr="000000"/>
                </a:solidFill>
                <a:latin typeface="도담9" panose="02020603020101020101" charset="-127"/>
                <a:ea typeface="도담9" panose="02020603020101020101" charset="-127"/>
              </a:rPr>
              <a:t>게임소개</a:t>
            </a:r>
            <a:endParaRPr lang="ko-KR" altLang="en-US" dirty="0">
              <a:solidFill>
                <a:sysClr val="windowText" lastClr="000000"/>
              </a:solidFill>
              <a:latin typeface="도담9" panose="02020603020101020101" charset="-127"/>
              <a:ea typeface="도담9" panose="02020603020101020101" charset="-127"/>
            </a:endParaRPr>
          </a:p>
        </p:txBody>
      </p:sp>
      <p:sp>
        <p:nvSpPr>
          <p:cNvPr id="8" name="부제목 2"/>
          <p:cNvSpPr txBox="1">
            <a:spLocks/>
          </p:cNvSpPr>
          <p:nvPr/>
        </p:nvSpPr>
        <p:spPr>
          <a:xfrm>
            <a:off x="3047999" y="2614245"/>
            <a:ext cx="6213232" cy="18398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6600" spc="600" dirty="0" smtClean="0">
                <a:solidFill>
                  <a:schemeClr val="bg1"/>
                </a:solidFill>
                <a:latin typeface="Press Start K" panose="02000009000000000000" pitchFamily="49" charset="0"/>
                <a:ea typeface="모리스9" panose="02020601000101010101" pitchFamily="18" charset="-127"/>
              </a:rPr>
              <a:t>“ </a:t>
            </a:r>
            <a:r>
              <a:rPr lang="en-US" altLang="ko-KR" sz="8000" spc="600" dirty="0" smtClean="0">
                <a:solidFill>
                  <a:schemeClr val="bg1"/>
                </a:solidFill>
                <a:latin typeface="Press Start K" panose="02000009000000000000" pitchFamily="49" charset="0"/>
                <a:ea typeface="모리스9" panose="02020601000101010101" pitchFamily="18" charset="-127"/>
              </a:rPr>
              <a:t>SNL</a:t>
            </a:r>
            <a:r>
              <a:rPr lang="en-US" altLang="ko-KR" sz="6600" spc="600" dirty="0" smtClean="0">
                <a:solidFill>
                  <a:schemeClr val="bg1"/>
                </a:solidFill>
                <a:latin typeface="Press Start K" panose="02000009000000000000" pitchFamily="49" charset="0"/>
                <a:ea typeface="모리스9" panose="02020601000101010101" pitchFamily="18" charset="-127"/>
              </a:rPr>
              <a:t> ”</a:t>
            </a:r>
            <a:endParaRPr lang="ko-KR" altLang="en-US" sz="6600" spc="600" dirty="0">
              <a:solidFill>
                <a:schemeClr val="bg1"/>
              </a:solidFill>
              <a:latin typeface="Press Start K" panose="02000009000000000000" pitchFamily="49" charset="0"/>
              <a:ea typeface="모리스9" panose="02020601000101010101" pitchFamily="18" charset="-127"/>
            </a:endParaRPr>
          </a:p>
        </p:txBody>
      </p:sp>
      <p:pic>
        <p:nvPicPr>
          <p:cNvPr id="9" name="Picture 2" descr="Keyboard direction key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1951" y="6736615"/>
            <a:ext cx="3895725" cy="2695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모서리가 둥근 사각형 설명선 2"/>
          <p:cNvSpPr/>
          <p:nvPr/>
        </p:nvSpPr>
        <p:spPr>
          <a:xfrm>
            <a:off x="6975230" y="1749588"/>
            <a:ext cx="1359878" cy="578867"/>
          </a:xfrm>
          <a:prstGeom prst="wedgeRoundRectCallout">
            <a:avLst>
              <a:gd name="adj1" fmla="val -36940"/>
              <a:gd name="adj2" fmla="val 63513"/>
              <a:gd name="adj3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altLang="ko-KR" sz="2000" b="1" spc="300" dirty="0" smtClean="0">
                <a:solidFill>
                  <a:schemeClr val="tx1"/>
                </a:solidFill>
                <a:latin typeface="모리스9" panose="02020601000101010101" pitchFamily="18" charset="-127"/>
                <a:ea typeface="모리스9" panose="02020601000101010101" pitchFamily="18" charset="-127"/>
              </a:rPr>
              <a:t>Make</a:t>
            </a:r>
            <a:r>
              <a:rPr lang="ko-KR" altLang="en-US" sz="2000" b="1" spc="300" dirty="0" smtClean="0">
                <a:solidFill>
                  <a:schemeClr val="tx1"/>
                </a:solidFill>
                <a:latin typeface="모리스9" panose="02020601000101010101" pitchFamily="18" charset="-127"/>
                <a:ea typeface="모리스9" panose="02020601000101010101" pitchFamily="18" charset="-127"/>
              </a:rPr>
              <a:t> </a:t>
            </a:r>
            <a:r>
              <a:rPr lang="en-US" altLang="ko-KR" sz="2000" b="1" spc="300" dirty="0" smtClean="0">
                <a:solidFill>
                  <a:schemeClr val="tx1"/>
                </a:solidFill>
                <a:latin typeface="모리스9" panose="02020601000101010101" pitchFamily="18" charset="-127"/>
                <a:ea typeface="모리스9" panose="02020601000101010101" pitchFamily="18" charset="-127"/>
              </a:rPr>
              <a:t>it!</a:t>
            </a:r>
            <a:endParaRPr lang="ko-KR" altLang="en-US" sz="2000" b="1" spc="300" dirty="0">
              <a:solidFill>
                <a:schemeClr val="tx1"/>
              </a:solidFill>
              <a:latin typeface="모리스9" panose="02020601000101010101" pitchFamily="18" charset="-127"/>
              <a:ea typeface="모리스9" panose="02020601000101010101" pitchFamily="18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E2F73-6C1B-46EB-8F9D-ED00D121F374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415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371562" y="2514270"/>
            <a:ext cx="6049916" cy="260637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Tx/>
              <a:buChar char="-"/>
            </a:pPr>
            <a:r>
              <a:rPr lang="ko-KR" altLang="en-US" b="1" spc="600" dirty="0" smtClean="0">
                <a:solidFill>
                  <a:schemeClr val="bg1"/>
                </a:solidFill>
                <a:latin typeface="도담9" panose="02020603020101020101" pitchFamily="18" charset="-127"/>
                <a:ea typeface="도담9" panose="02020603020101020101" pitchFamily="18" charset="-127"/>
              </a:rPr>
              <a:t>암흑이라는 시야 제한 속에서</a:t>
            </a:r>
            <a:endParaRPr lang="en-US" altLang="ko-KR" b="1" spc="600" dirty="0" smtClean="0">
              <a:solidFill>
                <a:schemeClr val="bg1"/>
              </a:solidFill>
              <a:latin typeface="도담9" panose="02020603020101020101" pitchFamily="18" charset="-127"/>
              <a:ea typeface="도담9" panose="02020603020101020101" pitchFamily="18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b="1" spc="600" dirty="0" smtClean="0">
                <a:solidFill>
                  <a:schemeClr val="bg1"/>
                </a:solidFill>
                <a:latin typeface="도담9" panose="02020603020101020101" pitchFamily="18" charset="-127"/>
                <a:ea typeface="도담9" panose="02020603020101020101" pitchFamily="18" charset="-127"/>
              </a:rPr>
              <a:t> </a:t>
            </a:r>
            <a:r>
              <a:rPr lang="ko-KR" altLang="en-US" b="1" spc="600" dirty="0" err="1" smtClean="0">
                <a:solidFill>
                  <a:schemeClr val="bg1"/>
                </a:solidFill>
                <a:latin typeface="도담9" panose="02020603020101020101" pitchFamily="18" charset="-127"/>
                <a:ea typeface="도담9" panose="02020603020101020101" pitchFamily="18" charset="-127"/>
              </a:rPr>
              <a:t>몬스터</a:t>
            </a:r>
            <a:r>
              <a:rPr lang="ko-KR" altLang="en-US" b="1" spc="600" dirty="0" smtClean="0">
                <a:solidFill>
                  <a:schemeClr val="bg1"/>
                </a:solidFill>
                <a:latin typeface="도담9" panose="02020603020101020101" pitchFamily="18" charset="-127"/>
                <a:ea typeface="도담9" panose="02020603020101020101" pitchFamily="18" charset="-127"/>
              </a:rPr>
              <a:t>    </a:t>
            </a:r>
            <a:r>
              <a:rPr lang="ko-KR" altLang="en-US" b="1" spc="600" dirty="0" err="1" smtClean="0">
                <a:solidFill>
                  <a:schemeClr val="bg1"/>
                </a:solidFill>
                <a:latin typeface="도담9" panose="02020603020101020101" pitchFamily="18" charset="-127"/>
                <a:ea typeface="도담9" panose="02020603020101020101" pitchFamily="18" charset="-127"/>
              </a:rPr>
              <a:t>를</a:t>
            </a:r>
            <a:r>
              <a:rPr lang="ko-KR" altLang="en-US" b="1" spc="600" dirty="0" smtClean="0">
                <a:solidFill>
                  <a:schemeClr val="bg1"/>
                </a:solidFill>
                <a:latin typeface="도담9" panose="02020603020101020101" pitchFamily="18" charset="-127"/>
                <a:ea typeface="도담9" panose="02020603020101020101" pitchFamily="18" charset="-127"/>
              </a:rPr>
              <a:t> 피해</a:t>
            </a:r>
            <a:endParaRPr lang="en-US" altLang="ko-KR" b="1" spc="600" dirty="0" smtClean="0">
              <a:solidFill>
                <a:schemeClr val="bg1"/>
              </a:solidFill>
              <a:latin typeface="도담9" panose="02020603020101020101" pitchFamily="18" charset="-127"/>
              <a:ea typeface="도담9" panose="02020603020101020101" pitchFamily="18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b="1" spc="600" dirty="0" smtClean="0">
                <a:solidFill>
                  <a:schemeClr val="bg1"/>
                </a:solidFill>
                <a:latin typeface="도담9" panose="02020603020101020101" pitchFamily="18" charset="-127"/>
                <a:ea typeface="도담9" panose="02020603020101020101" pitchFamily="18" charset="-127"/>
              </a:rPr>
              <a:t> </a:t>
            </a:r>
            <a:r>
              <a:rPr lang="ko-KR" altLang="en-US" b="1" spc="600" dirty="0" err="1" smtClean="0">
                <a:solidFill>
                  <a:schemeClr val="bg1"/>
                </a:solidFill>
                <a:latin typeface="도담9" panose="02020603020101020101" pitchFamily="18" charset="-127"/>
                <a:ea typeface="도담9" panose="02020603020101020101" pitchFamily="18" charset="-127"/>
              </a:rPr>
              <a:t>게이트를</a:t>
            </a:r>
            <a:r>
              <a:rPr lang="ko-KR" altLang="en-US" b="1" spc="600" dirty="0" smtClean="0">
                <a:solidFill>
                  <a:schemeClr val="bg1"/>
                </a:solidFill>
                <a:latin typeface="도담9" panose="02020603020101020101" pitchFamily="18" charset="-127"/>
                <a:ea typeface="도담9" panose="02020603020101020101" pitchFamily="18" charset="-127"/>
              </a:rPr>
              <a:t> 찾아나서는 게임</a:t>
            </a:r>
            <a:endParaRPr lang="ko-KR" altLang="en-US" b="1" spc="600" dirty="0">
              <a:solidFill>
                <a:schemeClr val="bg1"/>
              </a:solidFill>
              <a:latin typeface="도담9" panose="02020603020101020101" pitchFamily="18" charset="-127"/>
              <a:ea typeface="도담9" panose="0202060302010102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2153" y="3438767"/>
            <a:ext cx="533333" cy="507936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373517" y="236456"/>
            <a:ext cx="1052420" cy="4341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 smtClean="0">
                <a:solidFill>
                  <a:schemeClr val="bg1"/>
                </a:solidFill>
                <a:latin typeface="도담9" panose="02020603020101020101" charset="-127"/>
                <a:ea typeface="도담9" panose="02020603020101020101" charset="-127"/>
              </a:rPr>
              <a:t>S N L</a:t>
            </a:r>
            <a:endParaRPr lang="ko-KR" altLang="en-US" sz="2800" dirty="0">
              <a:solidFill>
                <a:schemeClr val="bg1"/>
              </a:solidFill>
              <a:latin typeface="도담9" panose="02020603020101020101" charset="-127"/>
              <a:ea typeface="도담9" panose="02020603020101020101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73517" y="670638"/>
            <a:ext cx="1052420" cy="4341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ko-KR" altLang="en-US" dirty="0" smtClean="0">
                <a:solidFill>
                  <a:sysClr val="windowText" lastClr="000000"/>
                </a:solidFill>
                <a:latin typeface="도담9" panose="02020603020101020101" charset="-127"/>
                <a:ea typeface="도담9" panose="02020603020101020101" charset="-127"/>
              </a:rPr>
              <a:t>게임설명</a:t>
            </a:r>
            <a:endParaRPr lang="ko-KR" altLang="en-US" dirty="0">
              <a:solidFill>
                <a:sysClr val="windowText" lastClr="000000"/>
              </a:solidFill>
              <a:latin typeface="도담9" panose="02020603020101020101" charset="-127"/>
              <a:ea typeface="도담9" panose="02020603020101020101" charset="-127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1090864" y="1522011"/>
            <a:ext cx="3887782" cy="92218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altLang="ko-KR" sz="4000" b="1" spc="600" dirty="0" smtClean="0">
                <a:solidFill>
                  <a:schemeClr val="accent4">
                    <a:lumMod val="75000"/>
                  </a:schemeClr>
                </a:solidFill>
                <a:latin typeface="Press Start K" panose="02000009000000000000" pitchFamily="49" charset="0"/>
              </a:rPr>
              <a:t>SNL</a:t>
            </a:r>
            <a:r>
              <a:rPr lang="ko-KR" altLang="en-US" sz="4000" b="1" spc="600" dirty="0" smtClean="0">
                <a:solidFill>
                  <a:schemeClr val="tx1"/>
                </a:solidFill>
                <a:latin typeface="도담9" panose="02020603020101020101" pitchFamily="18" charset="-127"/>
                <a:ea typeface="도담9" panose="02020603020101020101" pitchFamily="18" charset="-127"/>
              </a:rPr>
              <a:t>이란</a:t>
            </a:r>
            <a:r>
              <a:rPr lang="en-US" altLang="ko-KR" sz="4000" b="1" spc="600" dirty="0" smtClean="0">
                <a:solidFill>
                  <a:schemeClr val="tx1"/>
                </a:solidFill>
                <a:latin typeface="도담9" panose="02020603020101020101" pitchFamily="18" charset="-127"/>
                <a:ea typeface="도담9" panose="02020603020101020101" pitchFamily="18" charset="-127"/>
              </a:rPr>
              <a:t>?</a:t>
            </a:r>
            <a:endParaRPr lang="ko-KR" altLang="en-US" sz="4000" b="1" spc="600" dirty="0">
              <a:solidFill>
                <a:schemeClr val="tx1"/>
              </a:solidFill>
              <a:latin typeface="도담9" panose="02020603020101020101" pitchFamily="18" charset="-127"/>
              <a:ea typeface="도담9" panose="02020603020101020101" pitchFamily="18" charset="-127"/>
            </a:endParaRPr>
          </a:p>
        </p:txBody>
      </p:sp>
      <p:pic>
        <p:nvPicPr>
          <p:cNvPr id="1030" name="Picture 6" descr="C:\Users\Student\Downloads\door\문닫아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0968" y="2883613"/>
            <a:ext cx="1270000" cy="1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C:\Users\Student\Desktop\sehwa\java\door\문열려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0968" y="2883613"/>
            <a:ext cx="1270000" cy="1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:\Users\Student\Downloads\캐릭터파일모음\미니언\미니언오른걷기2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511" y="2975993"/>
            <a:ext cx="1277450" cy="1277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E2F73-6C1B-46EB-8F9D-ED00D121F374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6748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2.59259E-6 L 0.21823 0.0002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0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91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73517" y="236456"/>
            <a:ext cx="1052420" cy="4341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 smtClean="0">
                <a:solidFill>
                  <a:schemeClr val="bg1"/>
                </a:solidFill>
                <a:latin typeface="도담9" panose="02020603020101020101" charset="-127"/>
                <a:ea typeface="도담9" panose="02020603020101020101" charset="-127"/>
              </a:rPr>
              <a:t>S N L</a:t>
            </a:r>
            <a:endParaRPr lang="ko-KR" altLang="en-US" sz="2800" dirty="0">
              <a:solidFill>
                <a:schemeClr val="bg1"/>
              </a:solidFill>
              <a:latin typeface="도담9" panose="02020603020101020101" charset="-127"/>
              <a:ea typeface="도담9" panose="02020603020101020101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73517" y="670638"/>
            <a:ext cx="1052420" cy="4341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ko-KR" altLang="en-US" dirty="0" smtClean="0">
                <a:solidFill>
                  <a:sysClr val="windowText" lastClr="000000"/>
                </a:solidFill>
                <a:latin typeface="도담9" panose="02020603020101020101" charset="-127"/>
                <a:ea typeface="도담9" panose="02020603020101020101" charset="-127"/>
              </a:rPr>
              <a:t>게임요</a:t>
            </a:r>
            <a:r>
              <a:rPr lang="ko-KR" altLang="en-US" dirty="0">
                <a:solidFill>
                  <a:sysClr val="windowText" lastClr="000000"/>
                </a:solidFill>
                <a:latin typeface="도담9" panose="02020603020101020101" charset="-127"/>
                <a:ea typeface="도담9" panose="02020603020101020101" charset="-127"/>
              </a:rPr>
              <a:t>소</a:t>
            </a:r>
          </a:p>
        </p:txBody>
      </p:sp>
      <p:pic>
        <p:nvPicPr>
          <p:cNvPr id="6" name="Picture 2" descr="C:\Users\Student\Downloads\23414200_1184512635016067_1982543331_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3974" y="1365862"/>
            <a:ext cx="917060" cy="1027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3" descr="C:\Users\Student\Downloads\23365214_1184512641682733_322052529_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6062" y="1363648"/>
            <a:ext cx="917060" cy="1027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C:\Users\Student\Downloads\23365230_1184512631682734_1964579312_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4760" y="1271941"/>
            <a:ext cx="623601" cy="1210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5" descr="C:\Users\Student\Downloads\23414556_1184512638349400_1128815660_n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3989" y="1162330"/>
            <a:ext cx="990425" cy="1283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Student\Downloads\22773420_882558095251682_392769134_n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5938" y="3232449"/>
            <a:ext cx="603423" cy="563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4801942" y="3315655"/>
            <a:ext cx="10417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spc="600" dirty="0" smtClean="0">
                <a:solidFill>
                  <a:schemeClr val="bg1"/>
                </a:solidFill>
                <a:latin typeface="Press Start K" panose="02000009000000000000" pitchFamily="49" charset="0"/>
                <a:ea typeface="도담9" panose="02020603020101020101" pitchFamily="18" charset="-127"/>
              </a:rPr>
              <a:t>X5</a:t>
            </a:r>
            <a:endParaRPr lang="ko-KR" altLang="en-US" sz="2400" b="1" spc="600" dirty="0">
              <a:solidFill>
                <a:schemeClr val="bg1"/>
              </a:solidFill>
              <a:latin typeface="Press Start K" panose="02000009000000000000" pitchFamily="49" charset="0"/>
              <a:ea typeface="도담9" panose="02020603020101020101" pitchFamily="18" charset="-127"/>
            </a:endParaRPr>
          </a:p>
        </p:txBody>
      </p:sp>
      <p:cxnSp>
        <p:nvCxnSpPr>
          <p:cNvPr id="15" name="직선 화살표 연결선 14"/>
          <p:cNvCxnSpPr/>
          <p:nvPr/>
        </p:nvCxnSpPr>
        <p:spPr>
          <a:xfrm>
            <a:off x="6118960" y="3514046"/>
            <a:ext cx="1863969" cy="0"/>
          </a:xfrm>
          <a:prstGeom prst="straightConnector1">
            <a:avLst/>
          </a:prstGeom>
          <a:ln w="57150">
            <a:solidFill>
              <a:schemeClr val="bg1">
                <a:lumMod val="8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8404960" y="2979310"/>
            <a:ext cx="200662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  <a:latin typeface="Press Start K" panose="02000009000000000000" pitchFamily="49" charset="0"/>
              </a:rPr>
              <a:t>GAME OVER!</a:t>
            </a:r>
            <a:endParaRPr lang="ko-KR" altLang="en-US" sz="3200" dirty="0">
              <a:solidFill>
                <a:schemeClr val="bg1"/>
              </a:solidFill>
              <a:latin typeface="Press Start K" panose="02000009000000000000" pitchFamily="49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644368" y="3133199"/>
            <a:ext cx="8131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rgbClr val="C00000"/>
                </a:solidFill>
                <a:latin typeface="Press Start K" panose="02000009000000000000" pitchFamily="49" charset="0"/>
              </a:rPr>
              <a:t>X</a:t>
            </a:r>
            <a:endParaRPr lang="ko-KR" altLang="en-US" sz="4400" dirty="0">
              <a:solidFill>
                <a:srgbClr val="C00000"/>
              </a:solidFill>
              <a:latin typeface="Press Start K" panose="02000009000000000000" pitchFamily="49" charset="0"/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2100462" y="1637942"/>
            <a:ext cx="1531511" cy="610383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spc="600" dirty="0" smtClean="0">
                <a:solidFill>
                  <a:schemeClr val="tx1"/>
                </a:solidFill>
                <a:latin typeface="도담9" panose="02020603020101020101" pitchFamily="18" charset="-127"/>
                <a:ea typeface="도담9" panose="02020603020101020101" pitchFamily="18" charset="-127"/>
              </a:rPr>
              <a:t>캐릭</a:t>
            </a:r>
            <a:r>
              <a:rPr lang="ko-KR" altLang="en-US" sz="2800" b="1" spc="600" dirty="0">
                <a:solidFill>
                  <a:schemeClr val="tx1"/>
                </a:solidFill>
                <a:latin typeface="도담9" panose="02020603020101020101" pitchFamily="18" charset="-127"/>
                <a:ea typeface="도담9" panose="02020603020101020101" pitchFamily="18" charset="-127"/>
              </a:rPr>
              <a:t>터</a:t>
            </a:r>
          </a:p>
        </p:txBody>
      </p:sp>
      <p:sp>
        <p:nvSpPr>
          <p:cNvPr id="20" name="모서리가 둥근 직사각형 19"/>
          <p:cNvSpPr/>
          <p:nvPr/>
        </p:nvSpPr>
        <p:spPr>
          <a:xfrm>
            <a:off x="2100462" y="3272573"/>
            <a:ext cx="1531511" cy="610383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spc="600" dirty="0" smtClean="0">
                <a:solidFill>
                  <a:schemeClr val="tx1"/>
                </a:solidFill>
                <a:latin typeface="도담9" panose="02020603020101020101" pitchFamily="18" charset="-127"/>
                <a:ea typeface="도담9" panose="02020603020101020101" pitchFamily="18" charset="-127"/>
              </a:rPr>
              <a:t>목숨</a:t>
            </a:r>
            <a:endParaRPr lang="ko-KR" altLang="en-US" sz="2800" b="1" spc="600" dirty="0">
              <a:solidFill>
                <a:schemeClr val="tx1"/>
              </a:solidFill>
              <a:latin typeface="도담9" panose="02020603020101020101" pitchFamily="18" charset="-127"/>
              <a:ea typeface="도담9" panose="02020603020101020101" pitchFamily="18" charset="-127"/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2100462" y="4972350"/>
            <a:ext cx="1531511" cy="610383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spc="600" dirty="0" smtClean="0">
                <a:solidFill>
                  <a:schemeClr val="tx1"/>
                </a:solidFill>
                <a:latin typeface="도담9" panose="02020603020101020101" pitchFamily="18" charset="-127"/>
                <a:ea typeface="도담9" panose="02020603020101020101" pitchFamily="18" charset="-127"/>
              </a:rPr>
              <a:t>그 외</a:t>
            </a:r>
            <a:endParaRPr lang="ko-KR" altLang="en-US" sz="2800" b="1" spc="600" dirty="0">
              <a:solidFill>
                <a:schemeClr val="tx1"/>
              </a:solidFill>
              <a:latin typeface="도담9" panose="02020603020101020101" pitchFamily="18" charset="-127"/>
              <a:ea typeface="도담9" panose="02020603020101020101" pitchFamily="18" charset="-127"/>
            </a:endParaRPr>
          </a:p>
        </p:txBody>
      </p:sp>
      <p:pic>
        <p:nvPicPr>
          <p:cNvPr id="22" name="Picture 6" descr="C:\Users\Student\Downloads\door\문닫아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2649" y="4439263"/>
            <a:ext cx="1270000" cy="1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9258" y="4794830"/>
            <a:ext cx="879886" cy="837986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4987133" y="4972351"/>
            <a:ext cx="13784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pc="600" dirty="0" err="1" smtClean="0">
                <a:solidFill>
                  <a:schemeClr val="bg1"/>
                </a:solidFill>
                <a:latin typeface="도담9" panose="02020603020101020101" pitchFamily="18" charset="-127"/>
                <a:ea typeface="도담9" panose="02020603020101020101" pitchFamily="18" charset="-127"/>
              </a:rPr>
              <a:t>게이</a:t>
            </a:r>
            <a:r>
              <a:rPr lang="ko-KR" altLang="en-US" sz="2400" b="1" spc="600" dirty="0" err="1">
                <a:solidFill>
                  <a:schemeClr val="bg1"/>
                </a:solidFill>
                <a:latin typeface="도담9" panose="02020603020101020101" pitchFamily="18" charset="-127"/>
                <a:ea typeface="도담9" panose="02020603020101020101" pitchFamily="18" charset="-127"/>
              </a:rPr>
              <a:t>트</a:t>
            </a:r>
            <a:endParaRPr lang="ko-KR" altLang="en-US" sz="2400" b="1" spc="600" dirty="0">
              <a:solidFill>
                <a:schemeClr val="bg1"/>
              </a:solidFill>
              <a:latin typeface="도담9" panose="02020603020101020101" pitchFamily="18" charset="-127"/>
              <a:ea typeface="도담9" panose="02020603020101020101" pitchFamily="18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133798" y="4972350"/>
            <a:ext cx="15494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pc="600" dirty="0" err="1" smtClean="0">
                <a:solidFill>
                  <a:schemeClr val="bg1"/>
                </a:solidFill>
                <a:latin typeface="도담9" panose="02020603020101020101" pitchFamily="18" charset="-127"/>
                <a:ea typeface="도담9" panose="02020603020101020101" pitchFamily="18" charset="-127"/>
              </a:rPr>
              <a:t>몬스터</a:t>
            </a:r>
            <a:endParaRPr lang="ko-KR" altLang="en-US" sz="2400" b="1" spc="600" dirty="0">
              <a:solidFill>
                <a:schemeClr val="bg1"/>
              </a:solidFill>
              <a:latin typeface="도담9" panose="02020603020101020101" pitchFamily="18" charset="-127"/>
              <a:ea typeface="도담9" panose="02020603020101020101" pitchFamily="18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E2F73-6C1B-46EB-8F9D-ED00D121F374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4867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00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5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6" grpId="0"/>
      <p:bldP spid="17" grpId="0"/>
      <p:bldP spid="19" grpId="0" animBg="1"/>
      <p:bldP spid="20" grpId="0" animBg="1"/>
      <p:bldP spid="21" grpId="0" animBg="1"/>
      <p:bldP spid="18" grpId="0"/>
      <p:bldP spid="2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C:\Users\Student\Downloads\22901537_1178620182271979_1885701245_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413" y="-1628"/>
            <a:ext cx="8229726" cy="6859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373517" y="236456"/>
            <a:ext cx="1052420" cy="4341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 smtClean="0">
                <a:solidFill>
                  <a:schemeClr val="bg1"/>
                </a:solidFill>
                <a:latin typeface="도담9" panose="02020603020101020101" charset="-127"/>
                <a:ea typeface="도담9" panose="02020603020101020101" charset="-127"/>
              </a:rPr>
              <a:t>S N L</a:t>
            </a:r>
            <a:endParaRPr lang="ko-KR" altLang="en-US" sz="2800" dirty="0">
              <a:solidFill>
                <a:schemeClr val="bg1"/>
              </a:solidFill>
              <a:latin typeface="도담9" panose="02020603020101020101" charset="-127"/>
              <a:ea typeface="도담9" panose="02020603020101020101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73517" y="670638"/>
            <a:ext cx="1052420" cy="4341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ko-KR" altLang="en-US" dirty="0" smtClean="0">
                <a:solidFill>
                  <a:sysClr val="windowText" lastClr="000000"/>
                </a:solidFill>
                <a:latin typeface="도담9" panose="02020603020101020101" charset="-127"/>
                <a:ea typeface="도담9" panose="02020603020101020101" charset="-127"/>
              </a:rPr>
              <a:t>게임방</a:t>
            </a:r>
            <a:r>
              <a:rPr lang="ko-KR" altLang="en-US" dirty="0">
                <a:solidFill>
                  <a:sysClr val="windowText" lastClr="000000"/>
                </a:solidFill>
                <a:latin typeface="도담9" panose="02020603020101020101" charset="-127"/>
                <a:ea typeface="도담9" panose="02020603020101020101" charset="-127"/>
              </a:rPr>
              <a:t>법</a:t>
            </a:r>
          </a:p>
        </p:txBody>
      </p:sp>
      <p:sp>
        <p:nvSpPr>
          <p:cNvPr id="4" name="AutoShape 4" descr="Keyboard direction key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AutoShape 6" descr="Keyboard direction key에 대한 이미지 검색결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" name="AutoShape 8" descr="Keyboard direction key에 대한 이미지 검색결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105" name="Picture 9" descr="C:\Users\Student\Downloads\점프하우\초록오른점프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0469" y="4391268"/>
            <a:ext cx="736600" cy="73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직사각형 14"/>
          <p:cNvSpPr/>
          <p:nvPr/>
        </p:nvSpPr>
        <p:spPr>
          <a:xfrm>
            <a:off x="4478215" y="5830944"/>
            <a:ext cx="738554" cy="664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4747186" y="861058"/>
            <a:ext cx="2806093" cy="922183"/>
          </a:xfrm>
          <a:prstGeom prst="roundRect">
            <a:avLst/>
          </a:prstGeom>
          <a:solidFill>
            <a:schemeClr val="bg1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 spc="600" dirty="0" smtClean="0">
                <a:solidFill>
                  <a:schemeClr val="tx1"/>
                </a:solidFill>
                <a:latin typeface="Press Start K" panose="02000009000000000000" pitchFamily="49" charset="0"/>
              </a:rPr>
              <a:t>JUMP</a:t>
            </a:r>
            <a:endParaRPr lang="ko-KR" altLang="en-US" sz="4000" b="1" spc="600" dirty="0">
              <a:solidFill>
                <a:schemeClr val="tx1"/>
              </a:solidFill>
              <a:latin typeface="도담9" panose="02020603020101020101" pitchFamily="18" charset="-127"/>
              <a:ea typeface="도담9" panose="02020603020101020101" pitchFamily="18" charset="-127"/>
            </a:endParaRPr>
          </a:p>
        </p:txBody>
      </p:sp>
      <p:pic>
        <p:nvPicPr>
          <p:cNvPr id="9218" name="Picture 2" descr="Keyboard direction key에 대한 이미지 검색결과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86" t="2178" r="33629" b="50497"/>
          <a:stretch/>
        </p:blipFill>
        <p:spPr bwMode="auto">
          <a:xfrm>
            <a:off x="5568462" y="1835719"/>
            <a:ext cx="1073177" cy="1058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E2F73-6C1B-46EB-8F9D-ED00D121F374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5929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500" fill="hold"/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1.48148E-6 C 0.00091 -0.03426 0.00456 -0.06528 0.00768 -0.09792 C 0.00898 -0.11065 0.01002 -0.12106 0.01172 -0.13379 C 0.01224 -0.13842 0.01484 -0.14606 0.01484 -0.1456 C 0.01706 -0.16296 0.02318 -0.1743 0.02916 -0.18194 C 0.03099 -0.18449 0.03424 -0.19097 0.0362 -0.1919 C 0.03958 -0.19352 0.04297 -0.19329 0.04648 -0.19375 C 0.05286 -0.19745 0.05963 -0.19884 0.06614 -0.20139 C 0.07174 -0.20116 0.07721 -0.20092 0.08281 -0.19977 C 0.09153 -0.19815 0.09974 -0.18472 0.10794 -0.17778 C 0.11224 -0.16204 0.10677 -0.18102 0.11198 -0.16782 C 0.11458 -0.16134 0.11237 -0.16204 0.11432 -0.16204 " pathEditMode="relative" rAng="0" ptsTypes="fffffffffffA">
                                      <p:cBhvr>
                                        <p:cTn id="8" dur="1000" fill="hold"/>
                                        <p:tgtEl>
                                          <p:spTgt spid="41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729" y="-100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C:\Users\Student\Downloads\22901537_1178620182271979_1885701245_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3322" y="-1628"/>
            <a:ext cx="8229726" cy="6859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373517" y="236456"/>
            <a:ext cx="1052420" cy="4341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 smtClean="0">
                <a:solidFill>
                  <a:schemeClr val="bg1"/>
                </a:solidFill>
                <a:latin typeface="도담9" panose="02020603020101020101" charset="-127"/>
                <a:ea typeface="도담9" panose="02020603020101020101" charset="-127"/>
              </a:rPr>
              <a:t>S N L</a:t>
            </a:r>
            <a:endParaRPr lang="ko-KR" altLang="en-US" sz="2800" dirty="0">
              <a:solidFill>
                <a:schemeClr val="bg1"/>
              </a:solidFill>
              <a:latin typeface="도담9" panose="02020603020101020101" charset="-127"/>
              <a:ea typeface="도담9" panose="02020603020101020101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73517" y="670638"/>
            <a:ext cx="1052420" cy="4341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ko-KR" altLang="en-US" dirty="0" smtClean="0">
                <a:solidFill>
                  <a:sysClr val="windowText" lastClr="000000"/>
                </a:solidFill>
                <a:latin typeface="도담9" panose="02020603020101020101" charset="-127"/>
                <a:ea typeface="도담9" panose="02020603020101020101" charset="-127"/>
              </a:rPr>
              <a:t>게임방</a:t>
            </a:r>
            <a:r>
              <a:rPr lang="ko-KR" altLang="en-US" dirty="0">
                <a:solidFill>
                  <a:sysClr val="windowText" lastClr="000000"/>
                </a:solidFill>
                <a:latin typeface="도담9" panose="02020603020101020101" charset="-127"/>
                <a:ea typeface="도담9" panose="02020603020101020101" charset="-127"/>
              </a:rPr>
              <a:t>법</a:t>
            </a:r>
          </a:p>
        </p:txBody>
      </p:sp>
      <p:sp>
        <p:nvSpPr>
          <p:cNvPr id="4" name="AutoShape 4" descr="Keyboard direction key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AutoShape 6" descr="Keyboard direction key에 대한 이미지 검색결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" name="AutoShape 8" descr="Keyboard direction key에 대한 이미지 검색결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4478215" y="5830944"/>
            <a:ext cx="738554" cy="664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4741693" y="849335"/>
            <a:ext cx="2806093" cy="922183"/>
          </a:xfrm>
          <a:prstGeom prst="roundRect">
            <a:avLst/>
          </a:prstGeom>
          <a:solidFill>
            <a:schemeClr val="bg1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 spc="600" dirty="0" smtClean="0">
                <a:solidFill>
                  <a:schemeClr val="tx1"/>
                </a:solidFill>
                <a:latin typeface="Press Start K" panose="02000009000000000000" pitchFamily="49" charset="0"/>
              </a:rPr>
              <a:t>DOWN</a:t>
            </a:r>
            <a:endParaRPr lang="ko-KR" altLang="en-US" sz="4000" b="1" spc="600" dirty="0">
              <a:solidFill>
                <a:schemeClr val="tx1"/>
              </a:solidFill>
              <a:latin typeface="도담9" panose="02020603020101020101" pitchFamily="18" charset="-127"/>
              <a:ea typeface="도담9" panose="02020603020101020101" pitchFamily="18" charset="-127"/>
            </a:endParaRPr>
          </a:p>
        </p:txBody>
      </p:sp>
      <p:pic>
        <p:nvPicPr>
          <p:cNvPr id="12" name="Picture 2" descr="Keyboard direction key에 대한 이미지 검색결과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43" t="50000" r="33514" b="4168"/>
          <a:stretch/>
        </p:blipFill>
        <p:spPr bwMode="auto">
          <a:xfrm>
            <a:off x="5557745" y="1910861"/>
            <a:ext cx="1041334" cy="993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 descr="C:\Users\Student\Downloads\door\문열려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1315" y="2793186"/>
            <a:ext cx="1270000" cy="1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3" name="Picture 3" descr="C:\Users\Student\Downloads\캐릭터파일모음\초록이\공룡오른쪽보기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6292" y="3133721"/>
            <a:ext cx="1270000" cy="10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E2F73-6C1B-46EB-8F9D-ED00D121F374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6354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1.48148E-6 L 0.1125 0.00069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102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625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35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997</TotalTime>
  <Words>559</Words>
  <Application>Microsoft Office PowerPoint</Application>
  <PresentationFormat>와이드스크린</PresentationFormat>
  <Paragraphs>235</Paragraphs>
  <Slides>32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39" baseType="lpstr">
      <vt:lpstr>맑은 고딕</vt:lpstr>
      <vt:lpstr>모리스9</vt:lpstr>
      <vt:lpstr>도담9</vt:lpstr>
      <vt:lpstr>Press Start K</vt:lpstr>
      <vt:lpstr>나눔고딕코딩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 Corporation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이세화</dc:creator>
  <cp:lastModifiedBy>user</cp:lastModifiedBy>
  <cp:revision>41</cp:revision>
  <dcterms:created xsi:type="dcterms:W3CDTF">2017-11-07T14:16:42Z</dcterms:created>
  <dcterms:modified xsi:type="dcterms:W3CDTF">2017-11-12T17:42:09Z</dcterms:modified>
  <cp:contentStatus/>
</cp:coreProperties>
</file>